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60" r:id="rId5"/>
    <p:sldId id="259" r:id="rId6"/>
    <p:sldId id="261" r:id="rId7"/>
    <p:sldId id="262" r:id="rId8"/>
    <p:sldId id="263" r:id="rId9"/>
    <p:sldId id="264" r:id="rId10"/>
    <p:sldId id="265" r:id="rId11"/>
    <p:sldId id="266" r:id="rId12"/>
  </p:sldIdLst>
  <p:sldSz cx="6858000" cy="9906000" type="A4"/>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120" userDrawn="1">
          <p15:clr>
            <a:srgbClr val="A4A3A4"/>
          </p15:clr>
        </p15:guide>
        <p15:guide id="2" pos="216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44" autoAdjust="0"/>
    <p:restoredTop sz="94660"/>
  </p:normalViewPr>
  <p:slideViewPr>
    <p:cSldViewPr snapToGrid="0">
      <p:cViewPr>
        <p:scale>
          <a:sx n="75" d="100"/>
          <a:sy n="75" d="100"/>
        </p:scale>
        <p:origin x="1716" y="-378"/>
      </p:cViewPr>
      <p:guideLst>
        <p:guide orient="horz" pos="3120"/>
        <p:guide pos="216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514350" y="1621191"/>
            <a:ext cx="5829300" cy="3448756"/>
          </a:xfrm>
        </p:spPr>
        <p:txBody>
          <a:bodyPr anchor="b"/>
          <a:lstStyle>
            <a:lvl1pPr algn="ctr">
              <a:defRPr sz="4500"/>
            </a:lvl1pPr>
          </a:lstStyle>
          <a:p>
            <a:r>
              <a:rPr lang="ja-JP" altLang="en-US"/>
              <a:t>マスター タイトルの書式設定</a:t>
            </a:r>
            <a:endParaRPr lang="en-US" dirty="0"/>
          </a:p>
        </p:txBody>
      </p:sp>
      <p:sp>
        <p:nvSpPr>
          <p:cNvPr id="3" name="Subtitle 2"/>
          <p:cNvSpPr>
            <a:spLocks noGrp="1"/>
          </p:cNvSpPr>
          <p:nvPr>
            <p:ph type="subTitle" idx="1"/>
          </p:nvPr>
        </p:nvSpPr>
        <p:spPr>
          <a:xfrm>
            <a:off x="857250" y="5202944"/>
            <a:ext cx="5143500" cy="2391656"/>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C979E084-77DC-4730-890F-84B112BBCD3F}" type="datetimeFigureOut">
              <a:rPr kumimoji="1" lang="ja-JP" altLang="en-US" smtClean="0"/>
              <a:t>2018/11/21</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424D9BF2-4FDF-4AC5-AC40-6A347EA24F00}" type="slidenum">
              <a:rPr kumimoji="1" lang="ja-JP" altLang="en-US" smtClean="0"/>
              <a:t>‹#›</a:t>
            </a:fld>
            <a:endParaRPr kumimoji="1" lang="ja-JP" altLang="en-US"/>
          </a:p>
        </p:txBody>
      </p:sp>
    </p:spTree>
    <p:extLst>
      <p:ext uri="{BB962C8B-B14F-4D97-AF65-F5344CB8AC3E}">
        <p14:creationId xmlns:p14="http://schemas.microsoft.com/office/powerpoint/2010/main" val="18511884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C979E084-77DC-4730-890F-84B112BBCD3F}" type="datetimeFigureOut">
              <a:rPr kumimoji="1" lang="ja-JP" altLang="en-US" smtClean="0"/>
              <a:t>2018/11/21</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424D9BF2-4FDF-4AC5-AC40-6A347EA24F00}" type="slidenum">
              <a:rPr kumimoji="1" lang="ja-JP" altLang="en-US" smtClean="0"/>
              <a:t>‹#›</a:t>
            </a:fld>
            <a:endParaRPr kumimoji="1" lang="ja-JP" altLang="en-US"/>
          </a:p>
        </p:txBody>
      </p:sp>
    </p:spTree>
    <p:extLst>
      <p:ext uri="{BB962C8B-B14F-4D97-AF65-F5344CB8AC3E}">
        <p14:creationId xmlns:p14="http://schemas.microsoft.com/office/powerpoint/2010/main" val="26341718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07757" y="527403"/>
            <a:ext cx="1478756" cy="8394877"/>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471488" y="527403"/>
            <a:ext cx="4350544" cy="8394877"/>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C979E084-77DC-4730-890F-84B112BBCD3F}" type="datetimeFigureOut">
              <a:rPr kumimoji="1" lang="ja-JP" altLang="en-US" smtClean="0"/>
              <a:t>2018/11/21</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424D9BF2-4FDF-4AC5-AC40-6A347EA24F00}" type="slidenum">
              <a:rPr kumimoji="1" lang="ja-JP" altLang="en-US" smtClean="0"/>
              <a:t>‹#›</a:t>
            </a:fld>
            <a:endParaRPr kumimoji="1" lang="ja-JP" altLang="en-US"/>
          </a:p>
        </p:txBody>
      </p:sp>
    </p:spTree>
    <p:extLst>
      <p:ext uri="{BB962C8B-B14F-4D97-AF65-F5344CB8AC3E}">
        <p14:creationId xmlns:p14="http://schemas.microsoft.com/office/powerpoint/2010/main" val="3896616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C979E084-77DC-4730-890F-84B112BBCD3F}" type="datetimeFigureOut">
              <a:rPr kumimoji="1" lang="ja-JP" altLang="en-US" smtClean="0"/>
              <a:t>2018/11/21</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424D9BF2-4FDF-4AC5-AC40-6A347EA24F00}" type="slidenum">
              <a:rPr kumimoji="1" lang="ja-JP" altLang="en-US" smtClean="0"/>
              <a:t>‹#›</a:t>
            </a:fld>
            <a:endParaRPr kumimoji="1" lang="ja-JP" altLang="en-US"/>
          </a:p>
        </p:txBody>
      </p:sp>
    </p:spTree>
    <p:extLst>
      <p:ext uri="{BB962C8B-B14F-4D97-AF65-F5344CB8AC3E}">
        <p14:creationId xmlns:p14="http://schemas.microsoft.com/office/powerpoint/2010/main" val="31060078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467916" y="2469624"/>
            <a:ext cx="5915025" cy="4120620"/>
          </a:xfrm>
        </p:spPr>
        <p:txBody>
          <a:bodyPr anchor="b"/>
          <a:lstStyle>
            <a:lvl1pPr>
              <a:defRPr sz="45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467916" y="6629226"/>
            <a:ext cx="5915025" cy="2166937"/>
          </a:xfrm>
        </p:spPr>
        <p:txBody>
          <a:bodyPr/>
          <a:lstStyle>
            <a:lvl1pPr marL="0" indent="0">
              <a:buNone/>
              <a:defRPr sz="18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C979E084-77DC-4730-890F-84B112BBCD3F}" type="datetimeFigureOut">
              <a:rPr kumimoji="1" lang="ja-JP" altLang="en-US" smtClean="0"/>
              <a:t>2018/11/21</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424D9BF2-4FDF-4AC5-AC40-6A347EA24F00}" type="slidenum">
              <a:rPr kumimoji="1" lang="ja-JP" altLang="en-US" smtClean="0"/>
              <a:t>‹#›</a:t>
            </a:fld>
            <a:endParaRPr kumimoji="1" lang="ja-JP" altLang="en-US"/>
          </a:p>
        </p:txBody>
      </p:sp>
    </p:spTree>
    <p:extLst>
      <p:ext uri="{BB962C8B-B14F-4D97-AF65-F5344CB8AC3E}">
        <p14:creationId xmlns:p14="http://schemas.microsoft.com/office/powerpoint/2010/main" val="31026708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471488" y="2637014"/>
            <a:ext cx="2914650" cy="6285266"/>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3471863" y="2637014"/>
            <a:ext cx="2914650" cy="6285266"/>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C979E084-77DC-4730-890F-84B112BBCD3F}" type="datetimeFigureOut">
              <a:rPr kumimoji="1" lang="ja-JP" altLang="en-US" smtClean="0"/>
              <a:t>2018/11/21</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424D9BF2-4FDF-4AC5-AC40-6A347EA24F00}" type="slidenum">
              <a:rPr kumimoji="1" lang="ja-JP" altLang="en-US" smtClean="0"/>
              <a:t>‹#›</a:t>
            </a:fld>
            <a:endParaRPr kumimoji="1" lang="ja-JP" altLang="en-US"/>
          </a:p>
        </p:txBody>
      </p:sp>
    </p:spTree>
    <p:extLst>
      <p:ext uri="{BB962C8B-B14F-4D97-AF65-F5344CB8AC3E}">
        <p14:creationId xmlns:p14="http://schemas.microsoft.com/office/powerpoint/2010/main" val="39234142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472381" y="527405"/>
            <a:ext cx="5915025" cy="1914702"/>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472381" y="2428347"/>
            <a:ext cx="2901255" cy="1190095"/>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ja-JP" altLang="en-US"/>
              <a:t>マスター テキストの書式設定</a:t>
            </a:r>
          </a:p>
        </p:txBody>
      </p:sp>
      <p:sp>
        <p:nvSpPr>
          <p:cNvPr id="4" name="Content Placeholder 3"/>
          <p:cNvSpPr>
            <a:spLocks noGrp="1"/>
          </p:cNvSpPr>
          <p:nvPr>
            <p:ph sz="half" idx="2"/>
          </p:nvPr>
        </p:nvSpPr>
        <p:spPr>
          <a:xfrm>
            <a:off x="472381" y="3618442"/>
            <a:ext cx="2901255" cy="5322183"/>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3471863" y="2428347"/>
            <a:ext cx="2915543" cy="1190095"/>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ja-JP" altLang="en-US"/>
              <a:t>マスター テキストの書式設定</a:t>
            </a:r>
          </a:p>
        </p:txBody>
      </p:sp>
      <p:sp>
        <p:nvSpPr>
          <p:cNvPr id="6" name="Content Placeholder 5"/>
          <p:cNvSpPr>
            <a:spLocks noGrp="1"/>
          </p:cNvSpPr>
          <p:nvPr>
            <p:ph sz="quarter" idx="4"/>
          </p:nvPr>
        </p:nvSpPr>
        <p:spPr>
          <a:xfrm>
            <a:off x="3471863" y="3618442"/>
            <a:ext cx="2915543" cy="5322183"/>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C979E084-77DC-4730-890F-84B112BBCD3F}" type="datetimeFigureOut">
              <a:rPr kumimoji="1" lang="ja-JP" altLang="en-US" smtClean="0"/>
              <a:t>2018/11/21</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424D9BF2-4FDF-4AC5-AC40-6A347EA24F00}" type="slidenum">
              <a:rPr kumimoji="1" lang="ja-JP" altLang="en-US" smtClean="0"/>
              <a:t>‹#›</a:t>
            </a:fld>
            <a:endParaRPr kumimoji="1" lang="ja-JP" altLang="en-US"/>
          </a:p>
        </p:txBody>
      </p:sp>
    </p:spTree>
    <p:extLst>
      <p:ext uri="{BB962C8B-B14F-4D97-AF65-F5344CB8AC3E}">
        <p14:creationId xmlns:p14="http://schemas.microsoft.com/office/powerpoint/2010/main" val="29509378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C979E084-77DC-4730-890F-84B112BBCD3F}" type="datetimeFigureOut">
              <a:rPr kumimoji="1" lang="ja-JP" altLang="en-US" smtClean="0"/>
              <a:t>2018/11/21</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424D9BF2-4FDF-4AC5-AC40-6A347EA24F00}" type="slidenum">
              <a:rPr kumimoji="1" lang="ja-JP" altLang="en-US" smtClean="0"/>
              <a:t>‹#›</a:t>
            </a:fld>
            <a:endParaRPr kumimoji="1" lang="ja-JP" altLang="en-US"/>
          </a:p>
        </p:txBody>
      </p:sp>
    </p:spTree>
    <p:extLst>
      <p:ext uri="{BB962C8B-B14F-4D97-AF65-F5344CB8AC3E}">
        <p14:creationId xmlns:p14="http://schemas.microsoft.com/office/powerpoint/2010/main" val="31423657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979E084-77DC-4730-890F-84B112BBCD3F}" type="datetimeFigureOut">
              <a:rPr kumimoji="1" lang="ja-JP" altLang="en-US" smtClean="0"/>
              <a:t>2018/11/21</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424D9BF2-4FDF-4AC5-AC40-6A347EA24F00}" type="slidenum">
              <a:rPr kumimoji="1" lang="ja-JP" altLang="en-US" smtClean="0"/>
              <a:t>‹#›</a:t>
            </a:fld>
            <a:endParaRPr kumimoji="1" lang="ja-JP" altLang="en-US"/>
          </a:p>
        </p:txBody>
      </p:sp>
    </p:spTree>
    <p:extLst>
      <p:ext uri="{BB962C8B-B14F-4D97-AF65-F5344CB8AC3E}">
        <p14:creationId xmlns:p14="http://schemas.microsoft.com/office/powerpoint/2010/main" val="23854824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472381" y="660400"/>
            <a:ext cx="2211884" cy="2311400"/>
          </a:xfrm>
        </p:spPr>
        <p:txBody>
          <a:bodyPr anchor="b"/>
          <a:lstStyle>
            <a:lvl1pPr>
              <a:defRPr sz="2400"/>
            </a:lvl1pPr>
          </a:lstStyle>
          <a:p>
            <a:r>
              <a:rPr lang="ja-JP" altLang="en-US"/>
              <a:t>マスター タイトルの書式設定</a:t>
            </a:r>
            <a:endParaRPr lang="en-US" dirty="0"/>
          </a:p>
        </p:txBody>
      </p:sp>
      <p:sp>
        <p:nvSpPr>
          <p:cNvPr id="3" name="Content Placeholder 2"/>
          <p:cNvSpPr>
            <a:spLocks noGrp="1"/>
          </p:cNvSpPr>
          <p:nvPr>
            <p:ph idx="1"/>
          </p:nvPr>
        </p:nvSpPr>
        <p:spPr>
          <a:xfrm>
            <a:off x="2915543" y="1426283"/>
            <a:ext cx="3471863" cy="7039681"/>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472381" y="2971800"/>
            <a:ext cx="2211884" cy="550562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C979E084-77DC-4730-890F-84B112BBCD3F}" type="datetimeFigureOut">
              <a:rPr kumimoji="1" lang="ja-JP" altLang="en-US" smtClean="0"/>
              <a:t>2018/11/21</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424D9BF2-4FDF-4AC5-AC40-6A347EA24F00}" type="slidenum">
              <a:rPr kumimoji="1" lang="ja-JP" altLang="en-US" smtClean="0"/>
              <a:t>‹#›</a:t>
            </a:fld>
            <a:endParaRPr kumimoji="1" lang="ja-JP" altLang="en-US"/>
          </a:p>
        </p:txBody>
      </p:sp>
    </p:spTree>
    <p:extLst>
      <p:ext uri="{BB962C8B-B14F-4D97-AF65-F5344CB8AC3E}">
        <p14:creationId xmlns:p14="http://schemas.microsoft.com/office/powerpoint/2010/main" val="41748112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472381" y="660400"/>
            <a:ext cx="2211884" cy="2311400"/>
          </a:xfrm>
        </p:spPr>
        <p:txBody>
          <a:bodyPr anchor="b"/>
          <a:lstStyle>
            <a:lvl1pPr>
              <a:defRPr sz="24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2915543" y="1426283"/>
            <a:ext cx="3471863" cy="7039681"/>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472381" y="2971800"/>
            <a:ext cx="2211884" cy="550562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C979E084-77DC-4730-890F-84B112BBCD3F}" type="datetimeFigureOut">
              <a:rPr kumimoji="1" lang="ja-JP" altLang="en-US" smtClean="0"/>
              <a:t>2018/11/21</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424D9BF2-4FDF-4AC5-AC40-6A347EA24F00}" type="slidenum">
              <a:rPr kumimoji="1" lang="ja-JP" altLang="en-US" smtClean="0"/>
              <a:t>‹#›</a:t>
            </a:fld>
            <a:endParaRPr kumimoji="1" lang="ja-JP" altLang="en-US"/>
          </a:p>
        </p:txBody>
      </p:sp>
    </p:spTree>
    <p:extLst>
      <p:ext uri="{BB962C8B-B14F-4D97-AF65-F5344CB8AC3E}">
        <p14:creationId xmlns:p14="http://schemas.microsoft.com/office/powerpoint/2010/main" val="32105457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1488" y="527405"/>
            <a:ext cx="5915025" cy="1914702"/>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471488" y="2637014"/>
            <a:ext cx="5915025" cy="6285266"/>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471488" y="9181397"/>
            <a:ext cx="1543050" cy="527403"/>
          </a:xfrm>
          <a:prstGeom prst="rect">
            <a:avLst/>
          </a:prstGeom>
        </p:spPr>
        <p:txBody>
          <a:bodyPr vert="horz" lIns="91440" tIns="45720" rIns="91440" bIns="45720" rtlCol="0" anchor="ctr"/>
          <a:lstStyle>
            <a:lvl1pPr algn="l">
              <a:defRPr sz="900">
                <a:solidFill>
                  <a:schemeClr val="tx1">
                    <a:tint val="75000"/>
                  </a:schemeClr>
                </a:solidFill>
              </a:defRPr>
            </a:lvl1pPr>
          </a:lstStyle>
          <a:p>
            <a:fld id="{C979E084-77DC-4730-890F-84B112BBCD3F}" type="datetimeFigureOut">
              <a:rPr kumimoji="1" lang="ja-JP" altLang="en-US" smtClean="0"/>
              <a:t>2018/11/21</a:t>
            </a:fld>
            <a:endParaRPr kumimoji="1" lang="ja-JP" altLang="en-US"/>
          </a:p>
        </p:txBody>
      </p:sp>
      <p:sp>
        <p:nvSpPr>
          <p:cNvPr id="5" name="Footer Placeholder 4"/>
          <p:cNvSpPr>
            <a:spLocks noGrp="1"/>
          </p:cNvSpPr>
          <p:nvPr>
            <p:ph type="ftr" sz="quarter" idx="3"/>
          </p:nvPr>
        </p:nvSpPr>
        <p:spPr>
          <a:xfrm>
            <a:off x="2271713" y="9181397"/>
            <a:ext cx="2314575" cy="527403"/>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4843463" y="9181397"/>
            <a:ext cx="1543050" cy="527403"/>
          </a:xfrm>
          <a:prstGeom prst="rect">
            <a:avLst/>
          </a:prstGeom>
        </p:spPr>
        <p:txBody>
          <a:bodyPr vert="horz" lIns="91440" tIns="45720" rIns="91440" bIns="45720" rtlCol="0" anchor="ctr"/>
          <a:lstStyle>
            <a:lvl1pPr algn="r">
              <a:defRPr sz="900">
                <a:solidFill>
                  <a:schemeClr val="tx1">
                    <a:tint val="75000"/>
                  </a:schemeClr>
                </a:solidFill>
              </a:defRPr>
            </a:lvl1pPr>
          </a:lstStyle>
          <a:p>
            <a:fld id="{424D9BF2-4FDF-4AC5-AC40-6A347EA24F00}" type="slidenum">
              <a:rPr kumimoji="1" lang="ja-JP" altLang="en-US" smtClean="0"/>
              <a:t>‹#›</a:t>
            </a:fld>
            <a:endParaRPr kumimoji="1" lang="ja-JP" altLang="en-US"/>
          </a:p>
        </p:txBody>
      </p:sp>
    </p:spTree>
    <p:extLst>
      <p:ext uri="{BB962C8B-B14F-4D97-AF65-F5344CB8AC3E}">
        <p14:creationId xmlns:p14="http://schemas.microsoft.com/office/powerpoint/2010/main" val="142461482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685800" rtl="0" eaLnBrk="1" latinLnBrk="0" hangingPunct="1">
        <a:lnSpc>
          <a:spcPct val="90000"/>
        </a:lnSpc>
        <a:spcBef>
          <a:spcPct val="0"/>
        </a:spcBef>
        <a:buNone/>
        <a:defRPr kumimoji="1"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p:bodyStyle>
    <p:otherStyle>
      <a:defPPr>
        <a:defRPr lang="en-US"/>
      </a:defPPr>
      <a:lvl1pPr marL="0" algn="l" defTabSz="685800" rtl="0" eaLnBrk="1" latinLnBrk="0" hangingPunct="1">
        <a:defRPr kumimoji="1" sz="1350" kern="1200">
          <a:solidFill>
            <a:schemeClr val="tx1"/>
          </a:solidFill>
          <a:latin typeface="+mn-lt"/>
          <a:ea typeface="+mn-ea"/>
          <a:cs typeface="+mn-cs"/>
        </a:defRPr>
      </a:lvl1pPr>
      <a:lvl2pPr marL="342900" algn="l" defTabSz="685800" rtl="0" eaLnBrk="1" latinLnBrk="0" hangingPunct="1">
        <a:defRPr kumimoji="1" sz="1350" kern="1200">
          <a:solidFill>
            <a:schemeClr val="tx1"/>
          </a:solidFill>
          <a:latin typeface="+mn-lt"/>
          <a:ea typeface="+mn-ea"/>
          <a:cs typeface="+mn-cs"/>
        </a:defRPr>
      </a:lvl2pPr>
      <a:lvl3pPr marL="685800" algn="l" defTabSz="685800" rtl="0" eaLnBrk="1" latinLnBrk="0" hangingPunct="1">
        <a:defRPr kumimoji="1" sz="1350" kern="1200">
          <a:solidFill>
            <a:schemeClr val="tx1"/>
          </a:solidFill>
          <a:latin typeface="+mn-lt"/>
          <a:ea typeface="+mn-ea"/>
          <a:cs typeface="+mn-cs"/>
        </a:defRPr>
      </a:lvl3pPr>
      <a:lvl4pPr marL="1028700" algn="l" defTabSz="685800" rtl="0" eaLnBrk="1" latinLnBrk="0" hangingPunct="1">
        <a:defRPr kumimoji="1" sz="1350" kern="1200">
          <a:solidFill>
            <a:schemeClr val="tx1"/>
          </a:solidFill>
          <a:latin typeface="+mn-lt"/>
          <a:ea typeface="+mn-ea"/>
          <a:cs typeface="+mn-cs"/>
        </a:defRPr>
      </a:lvl4pPr>
      <a:lvl5pPr marL="1371600" algn="l" defTabSz="685800" rtl="0" eaLnBrk="1" latinLnBrk="0" hangingPunct="1">
        <a:defRPr kumimoji="1" sz="1350" kern="1200">
          <a:solidFill>
            <a:schemeClr val="tx1"/>
          </a:solidFill>
          <a:latin typeface="+mn-lt"/>
          <a:ea typeface="+mn-ea"/>
          <a:cs typeface="+mn-cs"/>
        </a:defRPr>
      </a:lvl5pPr>
      <a:lvl6pPr marL="1714500" algn="l" defTabSz="685800" rtl="0" eaLnBrk="1" latinLnBrk="0" hangingPunct="1">
        <a:defRPr kumimoji="1" sz="1350" kern="1200">
          <a:solidFill>
            <a:schemeClr val="tx1"/>
          </a:solidFill>
          <a:latin typeface="+mn-lt"/>
          <a:ea typeface="+mn-ea"/>
          <a:cs typeface="+mn-cs"/>
        </a:defRPr>
      </a:lvl6pPr>
      <a:lvl7pPr marL="2057400" algn="l" defTabSz="685800" rtl="0" eaLnBrk="1" latinLnBrk="0" hangingPunct="1">
        <a:defRPr kumimoji="1" sz="1350" kern="1200">
          <a:solidFill>
            <a:schemeClr val="tx1"/>
          </a:solidFill>
          <a:latin typeface="+mn-lt"/>
          <a:ea typeface="+mn-ea"/>
          <a:cs typeface="+mn-cs"/>
        </a:defRPr>
      </a:lvl7pPr>
      <a:lvl8pPr marL="2400300" algn="l" defTabSz="685800" rtl="0" eaLnBrk="1" latinLnBrk="0" hangingPunct="1">
        <a:defRPr kumimoji="1" sz="1350" kern="1200">
          <a:solidFill>
            <a:schemeClr val="tx1"/>
          </a:solidFill>
          <a:latin typeface="+mn-lt"/>
          <a:ea typeface="+mn-ea"/>
          <a:cs typeface="+mn-cs"/>
        </a:defRPr>
      </a:lvl8pPr>
      <a:lvl9pPr marL="2743200" algn="l" defTabSz="685800" rtl="0" eaLnBrk="1" latinLnBrk="0" hangingPunct="1">
        <a:defRPr kumimoji="1"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25.png"/><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33B32C5F-7395-4369-A4BC-1AF9B2DDF58C}"/>
              </a:ext>
            </a:extLst>
          </p:cNvPr>
          <p:cNvSpPr txBox="1"/>
          <p:nvPr/>
        </p:nvSpPr>
        <p:spPr>
          <a:xfrm>
            <a:off x="157162" y="1977308"/>
            <a:ext cx="6543675" cy="4339650"/>
          </a:xfrm>
          <a:prstGeom prst="rect">
            <a:avLst/>
          </a:prstGeom>
          <a:noFill/>
        </p:spPr>
        <p:txBody>
          <a:bodyPr wrap="square" rtlCol="0">
            <a:spAutoFit/>
          </a:bodyPr>
          <a:lstStyle/>
          <a:p>
            <a:r>
              <a:rPr kumimoji="1" lang="en-US" altLang="ja-JP" sz="6000" b="1" dirty="0">
                <a:solidFill>
                  <a:srgbClr val="00B0F0"/>
                </a:solidFill>
                <a:latin typeface="M+ 2p heavy" panose="020B0503020203020204" pitchFamily="34" charset="-128"/>
                <a:ea typeface="M+ 2p heavy" panose="020B0503020203020204" pitchFamily="34" charset="-128"/>
                <a:cs typeface="M+ 2p heavy" panose="020B0503020203020204" pitchFamily="34" charset="-128"/>
              </a:rPr>
              <a:t>Connect</a:t>
            </a:r>
            <a:r>
              <a:rPr kumimoji="1" lang="en-US" altLang="ja-JP" sz="6000" b="1" dirty="0">
                <a:latin typeface="M+ 2p heavy" panose="020B0503020203020204" pitchFamily="34" charset="-128"/>
                <a:ea typeface="M+ 2p heavy" panose="020B0503020203020204" pitchFamily="34" charset="-128"/>
                <a:cs typeface="M+ 2p heavy" panose="020B0503020203020204" pitchFamily="34" charset="-128"/>
              </a:rPr>
              <a:t> to </a:t>
            </a:r>
            <a:r>
              <a:rPr kumimoji="1" lang="en-US" altLang="ja-JP" sz="6000" b="1" dirty="0">
                <a:solidFill>
                  <a:srgbClr val="FF0000"/>
                </a:solidFill>
                <a:latin typeface="M+ 2p heavy" panose="020B0503020203020204" pitchFamily="34" charset="-128"/>
                <a:ea typeface="M+ 2p heavy" panose="020B0503020203020204" pitchFamily="34" charset="-128"/>
                <a:cs typeface="M+ 2p heavy" panose="020B0503020203020204" pitchFamily="34" charset="-128"/>
              </a:rPr>
              <a:t>EV3</a:t>
            </a:r>
          </a:p>
          <a:p>
            <a:pPr algn="ctr"/>
            <a:r>
              <a:rPr kumimoji="1" lang="en-US" altLang="ja-JP" sz="2400" b="1" dirty="0">
                <a:latin typeface="M+ 2p heavy" panose="020B0503020203020204" pitchFamily="34" charset="-128"/>
                <a:ea typeface="M+ 2p heavy" panose="020B0503020203020204" pitchFamily="34" charset="-128"/>
                <a:cs typeface="M+ 2p heavy" panose="020B0503020203020204" pitchFamily="34" charset="-128"/>
              </a:rPr>
              <a:t>Ver α1.5.0</a:t>
            </a:r>
          </a:p>
          <a:p>
            <a:pPr algn="ctr"/>
            <a:endParaRPr kumimoji="1" lang="en-US" altLang="ja-JP" sz="2400" b="1" dirty="0">
              <a:latin typeface="M+ 2p heavy" panose="020B0503020203020204" pitchFamily="34" charset="-128"/>
              <a:ea typeface="M+ 2p heavy" panose="020B0503020203020204" pitchFamily="34" charset="-128"/>
              <a:cs typeface="M+ 2p heavy" panose="020B0503020203020204" pitchFamily="34" charset="-128"/>
            </a:endParaRPr>
          </a:p>
          <a:p>
            <a:pPr algn="ctr"/>
            <a:r>
              <a:rPr kumimoji="1" lang="en-US" altLang="ja-JP" sz="2400" b="1" dirty="0">
                <a:latin typeface="M+ 2p heavy" panose="020B0503020203020204" pitchFamily="34" charset="-128"/>
                <a:ea typeface="M+ 2p heavy" panose="020B0503020203020204" pitchFamily="34" charset="-128"/>
                <a:cs typeface="M+ 2p heavy" panose="020B0503020203020204" pitchFamily="34" charset="-128"/>
              </a:rPr>
              <a:t>Reference book</a:t>
            </a:r>
          </a:p>
          <a:p>
            <a:pPr algn="ctr"/>
            <a:endParaRPr kumimoji="1" lang="en-US" altLang="ja-JP" sz="2400" b="1" dirty="0">
              <a:latin typeface="M+ 2p heavy" panose="020B0503020203020204" pitchFamily="34" charset="-128"/>
              <a:ea typeface="M+ 2p heavy" panose="020B0503020203020204" pitchFamily="34" charset="-128"/>
              <a:cs typeface="M+ 2p heavy" panose="020B0503020203020204" pitchFamily="34" charset="-128"/>
            </a:endParaRPr>
          </a:p>
          <a:p>
            <a:pPr algn="ctr"/>
            <a:r>
              <a:rPr kumimoji="1" lang="en-US" altLang="ja-JP" sz="2400" b="1" dirty="0">
                <a:latin typeface="M+ 2p heavy" panose="020B0503020203020204" pitchFamily="34" charset="-128"/>
                <a:ea typeface="M+ 2p heavy" panose="020B0503020203020204" pitchFamily="34" charset="-128"/>
                <a:cs typeface="M+ 2p heavy" panose="020B0503020203020204" pitchFamily="34" charset="-128"/>
              </a:rPr>
              <a:t>Author</a:t>
            </a:r>
          </a:p>
          <a:p>
            <a:pPr algn="ctr"/>
            <a:r>
              <a:rPr kumimoji="1" lang="en-US" altLang="ja-JP" sz="2400" b="1" dirty="0">
                <a:latin typeface="M+ 2p heavy" panose="020B0503020203020204" pitchFamily="34" charset="-128"/>
                <a:ea typeface="M+ 2p heavy" panose="020B0503020203020204" pitchFamily="34" charset="-128"/>
                <a:cs typeface="M+ 2p heavy" panose="020B0503020203020204" pitchFamily="34" charset="-128"/>
              </a:rPr>
              <a:t>Koushiro Achioku</a:t>
            </a:r>
          </a:p>
          <a:p>
            <a:pPr algn="ctr"/>
            <a:r>
              <a:rPr kumimoji="1" lang="en-US" altLang="ja-JP" sz="2400" b="1" dirty="0">
                <a:latin typeface="M+ 2p heavy" panose="020B0503020203020204" pitchFamily="34" charset="-128"/>
                <a:ea typeface="M+ 2p heavy" panose="020B0503020203020204" pitchFamily="34" charset="-128"/>
                <a:cs typeface="M+ 2p heavy" panose="020B0503020203020204" pitchFamily="34" charset="-128"/>
              </a:rPr>
              <a:t>(Higashiyama High School/FARst)</a:t>
            </a:r>
          </a:p>
          <a:p>
            <a:pPr algn="ctr"/>
            <a:endParaRPr kumimoji="1" lang="en-US" altLang="ja-JP" sz="2400" dirty="0">
              <a:latin typeface="M+ 1m medium" panose="020B0609020204020204" pitchFamily="49" charset="-128"/>
              <a:ea typeface="M+ 1m medium" panose="020B0609020204020204" pitchFamily="49" charset="-128"/>
              <a:cs typeface="M+ 1c heavy" panose="020B0803020204020204" pitchFamily="50" charset="-128"/>
            </a:endParaRPr>
          </a:p>
          <a:p>
            <a:pPr algn="ctr"/>
            <a:endParaRPr kumimoji="1" lang="en-US" altLang="ja-JP" sz="2400" dirty="0">
              <a:latin typeface="M+ 1m medium" panose="020B0609020204020204" pitchFamily="49" charset="-128"/>
              <a:ea typeface="M+ 1m medium" panose="020B0609020204020204" pitchFamily="49" charset="-128"/>
              <a:cs typeface="M+ 1c heavy" panose="020B0803020204020204" pitchFamily="50" charset="-128"/>
            </a:endParaRPr>
          </a:p>
        </p:txBody>
      </p:sp>
      <p:pic>
        <p:nvPicPr>
          <p:cNvPr id="3" name="図 2">
            <a:extLst>
              <a:ext uri="{FF2B5EF4-FFF2-40B4-BE49-F238E27FC236}">
                <a16:creationId xmlns:a16="http://schemas.microsoft.com/office/drawing/2014/main" id="{85189DFE-267B-C54A-BFD1-7970B3A427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27250" y="6316958"/>
            <a:ext cx="2603500" cy="2603500"/>
          </a:xfrm>
          <a:prstGeom prst="rect">
            <a:avLst/>
          </a:prstGeom>
          <a:ln w="19050">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path path="circle">
                <a:fillToRect l="50000" t="130000" r="50000" b="-30000"/>
              </a:path>
              <a:tileRect/>
            </a:gradFill>
          </a:ln>
        </p:spPr>
      </p:pic>
    </p:spTree>
    <p:extLst>
      <p:ext uri="{BB962C8B-B14F-4D97-AF65-F5344CB8AC3E}">
        <p14:creationId xmlns:p14="http://schemas.microsoft.com/office/powerpoint/2010/main" val="18035038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BD894D69-596A-754D-9980-695AC3D261A8}"/>
              </a:ext>
            </a:extLst>
          </p:cNvPr>
          <p:cNvSpPr txBox="1"/>
          <p:nvPr/>
        </p:nvSpPr>
        <p:spPr>
          <a:xfrm>
            <a:off x="333375" y="365989"/>
            <a:ext cx="6191250" cy="6340197"/>
          </a:xfrm>
          <a:prstGeom prst="rect">
            <a:avLst/>
          </a:prstGeom>
          <a:noFill/>
        </p:spPr>
        <p:txBody>
          <a:bodyPr wrap="square" rtlCol="0">
            <a:spAutoFit/>
          </a:bodyPr>
          <a:lstStyle/>
          <a:p>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また、モーターに関しては以下の通りです。</a:t>
            </a:r>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(ⅰ)L</a:t>
            </a:r>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モーター</a:t>
            </a:r>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[L motor]</a:t>
            </a: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(ⅱ)M</a:t>
            </a:r>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モーター</a:t>
            </a:r>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[M motor]</a:t>
            </a: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下左部には「コンソール」パレットがあり、</a:t>
            </a:r>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EV3</a:t>
            </a:r>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から送られてきたコマンドが流れます。開発用に使用していたものなので、使用用途はあまりないかと思います。</a:t>
            </a:r>
            <a:r>
              <a:rPr kumimoji="1" lang="ja-JP" altLang="en-US" sz="1400" dirty="0">
                <a:solidFill>
                  <a:srgbClr val="FF0000"/>
                </a:solidFill>
                <a:latin typeface="M+ 2p medium" panose="020B0503020203020204" pitchFamily="34" charset="-128"/>
                <a:ea typeface="M+ 2p medium" panose="020B0503020203020204" pitchFamily="34" charset="-128"/>
                <a:cs typeface="M+ 2p medium" panose="020B0503020203020204" pitchFamily="34" charset="-128"/>
              </a:rPr>
              <a:t>「</a:t>
            </a:r>
            <a:r>
              <a:rPr kumimoji="1" lang="en-US" altLang="ja-JP" sz="1400" dirty="0">
                <a:solidFill>
                  <a:srgbClr val="FF0000"/>
                </a:solidFill>
                <a:latin typeface="M+ 2p medium" panose="020B0503020203020204" pitchFamily="34" charset="-128"/>
                <a:ea typeface="M+ 2p medium" panose="020B0503020203020204" pitchFamily="34" charset="-128"/>
                <a:cs typeface="M+ 2p medium" panose="020B0503020203020204" pitchFamily="34" charset="-128"/>
              </a:rPr>
              <a:t>Focus</a:t>
            </a:r>
            <a:r>
              <a:rPr kumimoji="1" lang="ja-JP" altLang="en-US" sz="1400" dirty="0">
                <a:solidFill>
                  <a:srgbClr val="FF0000"/>
                </a:solidFill>
                <a:latin typeface="M+ 2p medium" panose="020B0503020203020204" pitchFamily="34" charset="-128"/>
                <a:ea typeface="M+ 2p medium" panose="020B0503020203020204" pitchFamily="34" charset="-128"/>
                <a:cs typeface="M+ 2p medium" panose="020B0503020203020204" pitchFamily="34" charset="-128"/>
              </a:rPr>
              <a:t>」</a:t>
            </a:r>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にチェックを入れると最新のコマンドを常に表示します。解除するにはパレット上にマウスカーソルを合わせてください。</a:t>
            </a:r>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下右部の「コマンド」パレットでは、カスタムのコマンドを送信できます。これも開発用に使用していたものなので、使用用途はあまりないかと思います。</a:t>
            </a:r>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p:txBody>
      </p:sp>
      <p:pic>
        <p:nvPicPr>
          <p:cNvPr id="6" name="図 5" descr="スクリーンショット が含まれている画像&#10;&#10;&#10;&#10;自動的に生成された説明">
            <a:extLst>
              <a:ext uri="{FF2B5EF4-FFF2-40B4-BE49-F238E27FC236}">
                <a16:creationId xmlns:a16="http://schemas.microsoft.com/office/drawing/2014/main" id="{FF8F8BAE-14A6-3643-988F-7A232070DA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1565" y="1816447"/>
            <a:ext cx="3311632" cy="787718"/>
          </a:xfrm>
          <a:prstGeom prst="rect">
            <a:avLst/>
          </a:prstGeom>
          <a:ln w="22225">
            <a:solidFill>
              <a:schemeClr val="tx1"/>
            </a:solidFill>
          </a:ln>
        </p:spPr>
      </p:pic>
      <p:pic>
        <p:nvPicPr>
          <p:cNvPr id="8" name="図 7" descr="スクリーンショット が含まれている画像&#10;&#10;&#10;&#10;自動的に生成された説明">
            <a:extLst>
              <a:ext uri="{FF2B5EF4-FFF2-40B4-BE49-F238E27FC236}">
                <a16:creationId xmlns:a16="http://schemas.microsoft.com/office/drawing/2014/main" id="{5B67C7D9-2C94-FB41-B7D9-507B52AAFA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1566" y="3043646"/>
            <a:ext cx="3311632" cy="809866"/>
          </a:xfrm>
          <a:prstGeom prst="rect">
            <a:avLst/>
          </a:prstGeom>
          <a:ln w="22225">
            <a:solidFill>
              <a:schemeClr val="tx1"/>
            </a:solidFill>
          </a:ln>
        </p:spPr>
      </p:pic>
      <p:pic>
        <p:nvPicPr>
          <p:cNvPr id="10" name="図 9" descr="スクリーンショット が含まれている画像&#10;&#10;&#10;&#10;自動的に生成された説明">
            <a:extLst>
              <a:ext uri="{FF2B5EF4-FFF2-40B4-BE49-F238E27FC236}">
                <a16:creationId xmlns:a16="http://schemas.microsoft.com/office/drawing/2014/main" id="{26768026-B4AF-AE47-A3D9-970F5ADDD98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1565" y="3990707"/>
            <a:ext cx="3311632" cy="793829"/>
          </a:xfrm>
          <a:prstGeom prst="rect">
            <a:avLst/>
          </a:prstGeom>
          <a:ln w="22225">
            <a:solidFill>
              <a:schemeClr val="tx1"/>
            </a:solidFill>
          </a:ln>
        </p:spPr>
      </p:pic>
      <p:pic>
        <p:nvPicPr>
          <p:cNvPr id="11" name="図 10">
            <a:extLst>
              <a:ext uri="{FF2B5EF4-FFF2-40B4-BE49-F238E27FC236}">
                <a16:creationId xmlns:a16="http://schemas.microsoft.com/office/drawing/2014/main" id="{F8D9289B-1419-8942-9123-76E9496293C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1565" y="889209"/>
            <a:ext cx="3311632" cy="785811"/>
          </a:xfrm>
          <a:prstGeom prst="rect">
            <a:avLst/>
          </a:prstGeom>
          <a:ln w="22225">
            <a:solidFill>
              <a:schemeClr val="tx1"/>
            </a:solidFill>
          </a:ln>
        </p:spPr>
      </p:pic>
      <p:sp>
        <p:nvSpPr>
          <p:cNvPr id="12" name="テキスト ボックス 11">
            <a:extLst>
              <a:ext uri="{FF2B5EF4-FFF2-40B4-BE49-F238E27FC236}">
                <a16:creationId xmlns:a16="http://schemas.microsoft.com/office/drawing/2014/main" id="{C5B09F7B-8B2C-7F4E-940C-B71D3D8A43F7}"/>
              </a:ext>
            </a:extLst>
          </p:cNvPr>
          <p:cNvSpPr txBox="1"/>
          <p:nvPr/>
        </p:nvSpPr>
        <p:spPr>
          <a:xfrm>
            <a:off x="3874708" y="889209"/>
            <a:ext cx="2478405" cy="1169551"/>
          </a:xfrm>
          <a:prstGeom prst="rect">
            <a:avLst/>
          </a:prstGeom>
          <a:noFill/>
        </p:spPr>
        <p:txBody>
          <a:bodyPr wrap="square" rtlCol="0">
            <a:spAutoFit/>
          </a:bodyPr>
          <a:lstStyle/>
          <a:p>
            <a:r>
              <a:rPr kumimoji="1" lang="ja-JP" altLang="en-US" sz="1400" dirty="0">
                <a:latin typeface="M+ 1c light" panose="020B0403020204020204" pitchFamily="50" charset="-128"/>
                <a:ea typeface="M+ 1c light" panose="020B0403020204020204" pitchFamily="50" charset="-128"/>
                <a:cs typeface="M+ 1c light" panose="020B0403020204020204" pitchFamily="50" charset="-128"/>
              </a:rPr>
              <a:t>測定</a:t>
            </a:r>
            <a:r>
              <a:rPr kumimoji="1" lang="ja-JP" altLang="en-US" sz="1400">
                <a:latin typeface="M+ 1c light" panose="020B0403020204020204" pitchFamily="50" charset="-128"/>
                <a:ea typeface="M+ 1c light" panose="020B0403020204020204" pitchFamily="50" charset="-128"/>
                <a:cs typeface="M+ 1c light" panose="020B0403020204020204" pitchFamily="50" charset="-128"/>
              </a:rPr>
              <a:t>モード</a:t>
            </a:r>
            <a:r>
              <a:rPr kumimoji="1" lang="en-US" altLang="ja-JP" sz="1400" dirty="0">
                <a:latin typeface="M+ 1c light" panose="020B0403020204020204" pitchFamily="50" charset="-128"/>
                <a:ea typeface="M+ 1c light" panose="020B0403020204020204" pitchFamily="50" charset="-128"/>
                <a:cs typeface="M+ 1c light" panose="020B0403020204020204" pitchFamily="50" charset="-128"/>
              </a:rPr>
              <a:t>(2</a:t>
            </a:r>
            <a:r>
              <a:rPr kumimoji="1" lang="ja-JP" altLang="en-US" sz="1400">
                <a:latin typeface="M+ 1c light" panose="020B0403020204020204" pitchFamily="50" charset="-128"/>
                <a:ea typeface="M+ 1c light" panose="020B0403020204020204" pitchFamily="50" charset="-128"/>
                <a:cs typeface="M+ 1c light" panose="020B0403020204020204" pitchFamily="50" charset="-128"/>
              </a:rPr>
              <a:t>種</a:t>
            </a:r>
            <a:r>
              <a:rPr kumimoji="1" lang="en-US" altLang="ja-JP" sz="1400" dirty="0">
                <a:latin typeface="M+ 1c light" panose="020B0403020204020204" pitchFamily="50" charset="-128"/>
                <a:ea typeface="M+ 1c light" panose="020B0403020204020204" pitchFamily="50" charset="-128"/>
                <a:cs typeface="M+ 1c light" panose="020B0403020204020204" pitchFamily="50" charset="-128"/>
              </a:rPr>
              <a:t>) </a:t>
            </a:r>
          </a:p>
          <a:p>
            <a:r>
              <a:rPr kumimoji="1" lang="en-US" altLang="ja-JP" sz="1400" dirty="0">
                <a:latin typeface="M+ 1c light" panose="020B0403020204020204" pitchFamily="50" charset="-128"/>
                <a:ea typeface="M+ 1c light" panose="020B0403020204020204" pitchFamily="50" charset="-128"/>
                <a:cs typeface="M+ 1c light" panose="020B0403020204020204" pitchFamily="50" charset="-128"/>
              </a:rPr>
              <a:t>0:</a:t>
            </a:r>
            <a:r>
              <a:rPr kumimoji="1" lang="ja-JP" altLang="en-US" sz="1400">
                <a:latin typeface="M+ 1c light" panose="020B0403020204020204" pitchFamily="50" charset="-128"/>
                <a:ea typeface="M+ 1c light" panose="020B0403020204020204" pitchFamily="50" charset="-128"/>
                <a:cs typeface="M+ 1c light" panose="020B0403020204020204" pitchFamily="50" charset="-128"/>
              </a:rPr>
              <a:t>角位置</a:t>
            </a:r>
            <a:endParaRPr kumimoji="1" lang="en-US" altLang="ja-JP" sz="1400" dirty="0">
              <a:latin typeface="M+ 1c light" panose="020B0403020204020204" pitchFamily="50" charset="-128"/>
              <a:ea typeface="M+ 1c light" panose="020B0403020204020204" pitchFamily="50" charset="-128"/>
              <a:cs typeface="M+ 1c light" panose="020B0403020204020204" pitchFamily="50" charset="-128"/>
            </a:endParaRPr>
          </a:p>
          <a:p>
            <a:r>
              <a:rPr kumimoji="1" lang="en-US" altLang="ja-JP" sz="1400" dirty="0">
                <a:latin typeface="M+ 1c light" panose="020B0403020204020204" pitchFamily="50" charset="-128"/>
                <a:ea typeface="M+ 1c light" panose="020B0403020204020204" pitchFamily="50" charset="-128"/>
                <a:cs typeface="M+ 1c light" panose="020B0403020204020204" pitchFamily="50" charset="-128"/>
              </a:rPr>
              <a:t>1:</a:t>
            </a:r>
            <a:r>
              <a:rPr kumimoji="1" lang="ja-JP" altLang="en-US" sz="1400">
                <a:latin typeface="M+ 1c light" panose="020B0403020204020204" pitchFamily="50" charset="-128"/>
                <a:ea typeface="M+ 1c light" panose="020B0403020204020204" pitchFamily="50" charset="-128"/>
                <a:cs typeface="M+ 1c light" panose="020B0403020204020204" pitchFamily="50" charset="-128"/>
              </a:rPr>
              <a:t>パワー</a:t>
            </a:r>
            <a:endParaRPr kumimoji="1" lang="en-US" altLang="ja-JP" sz="1400" dirty="0">
              <a:latin typeface="M+ 1c light" panose="020B0403020204020204" pitchFamily="50" charset="-128"/>
              <a:ea typeface="M+ 1c light" panose="020B0403020204020204" pitchFamily="50" charset="-128"/>
              <a:cs typeface="M+ 1c light" panose="020B0403020204020204" pitchFamily="50" charset="-128"/>
            </a:endParaRPr>
          </a:p>
          <a:p>
            <a:endParaRPr kumimoji="1" lang="en-US" altLang="ja-JP" sz="1400" dirty="0">
              <a:latin typeface="M+ 1c light" panose="020B0403020204020204" pitchFamily="50" charset="-128"/>
              <a:ea typeface="M+ 1c light" panose="020B0403020204020204" pitchFamily="50" charset="-128"/>
              <a:cs typeface="M+ 1c light" panose="020B0403020204020204" pitchFamily="50" charset="-128"/>
            </a:endParaRPr>
          </a:p>
          <a:p>
            <a:r>
              <a:rPr kumimoji="1" lang="en-US" altLang="ja-JP" sz="1400" dirty="0">
                <a:latin typeface="M+ 1c light" panose="020B0403020204020204" pitchFamily="50" charset="-128"/>
                <a:ea typeface="M+ 1c light" panose="020B0403020204020204" pitchFamily="50" charset="-128"/>
                <a:cs typeface="M+ 1c light" panose="020B0403020204020204" pitchFamily="50" charset="-128"/>
              </a:rPr>
              <a:t>Reset</a:t>
            </a:r>
            <a:r>
              <a:rPr kumimoji="1" lang="ja-JP" altLang="en-US" sz="1400" dirty="0">
                <a:latin typeface="M+ 1c light" panose="020B0403020204020204" pitchFamily="50" charset="-128"/>
                <a:ea typeface="M+ 1c light" panose="020B0403020204020204" pitchFamily="50" charset="-128"/>
                <a:cs typeface="M+ 1c light" panose="020B0403020204020204" pitchFamily="50" charset="-128"/>
              </a:rPr>
              <a:t>ボタン</a:t>
            </a:r>
            <a:r>
              <a:rPr kumimoji="1" lang="ja-JP" altLang="en-US" sz="1400">
                <a:latin typeface="M+ 1c light" panose="020B0403020204020204" pitchFamily="50" charset="-128"/>
                <a:ea typeface="M+ 1c light" panose="020B0403020204020204" pitchFamily="50" charset="-128"/>
                <a:cs typeface="M+ 1c light" panose="020B0403020204020204" pitchFamily="50" charset="-128"/>
              </a:rPr>
              <a:t>：</a:t>
            </a:r>
            <a:r>
              <a:rPr kumimoji="1" lang="ja-JP" altLang="en-US" sz="1400">
                <a:solidFill>
                  <a:srgbClr val="FF0000"/>
                </a:solidFill>
                <a:latin typeface="M+ 1c light" panose="020B0403020204020204" pitchFamily="50" charset="-128"/>
                <a:ea typeface="M+ 1c light" panose="020B0403020204020204" pitchFamily="50" charset="-128"/>
                <a:cs typeface="M+ 1c light" panose="020B0403020204020204" pitchFamily="50" charset="-128"/>
              </a:rPr>
              <a:t>使用不可</a:t>
            </a:r>
            <a:endParaRPr kumimoji="1" lang="en-US" altLang="ja-JP" sz="1100" dirty="0">
              <a:solidFill>
                <a:srgbClr val="FF0000"/>
              </a:solidFill>
              <a:latin typeface="M+ 1c light" panose="020B0403020204020204" pitchFamily="50" charset="-128"/>
              <a:ea typeface="M+ 1c light" panose="020B0403020204020204" pitchFamily="50" charset="-128"/>
              <a:cs typeface="M+ 1c light" panose="020B0403020204020204" pitchFamily="50" charset="-128"/>
            </a:endParaRPr>
          </a:p>
        </p:txBody>
      </p:sp>
      <p:sp>
        <p:nvSpPr>
          <p:cNvPr id="13" name="テキスト ボックス 12">
            <a:extLst>
              <a:ext uri="{FF2B5EF4-FFF2-40B4-BE49-F238E27FC236}">
                <a16:creationId xmlns:a16="http://schemas.microsoft.com/office/drawing/2014/main" id="{308FDF35-E5C2-3047-8ACF-D98E2E550AF9}"/>
              </a:ext>
            </a:extLst>
          </p:cNvPr>
          <p:cNvSpPr txBox="1"/>
          <p:nvPr/>
        </p:nvSpPr>
        <p:spPr>
          <a:xfrm>
            <a:off x="3874708" y="3042766"/>
            <a:ext cx="2478405" cy="1169551"/>
          </a:xfrm>
          <a:prstGeom prst="rect">
            <a:avLst/>
          </a:prstGeom>
          <a:noFill/>
        </p:spPr>
        <p:txBody>
          <a:bodyPr wrap="square" rtlCol="0">
            <a:spAutoFit/>
          </a:bodyPr>
          <a:lstStyle/>
          <a:p>
            <a:r>
              <a:rPr kumimoji="1" lang="ja-JP" altLang="en-US" sz="1400" dirty="0">
                <a:latin typeface="M+ 1c light" panose="020B0403020204020204" pitchFamily="50" charset="-128"/>
                <a:ea typeface="M+ 1c light" panose="020B0403020204020204" pitchFamily="50" charset="-128"/>
                <a:cs typeface="M+ 1c light" panose="020B0403020204020204" pitchFamily="50" charset="-128"/>
              </a:rPr>
              <a:t>測定</a:t>
            </a:r>
            <a:r>
              <a:rPr kumimoji="1" lang="ja-JP" altLang="en-US" sz="1400">
                <a:latin typeface="M+ 1c light" panose="020B0403020204020204" pitchFamily="50" charset="-128"/>
                <a:ea typeface="M+ 1c light" panose="020B0403020204020204" pitchFamily="50" charset="-128"/>
                <a:cs typeface="M+ 1c light" panose="020B0403020204020204" pitchFamily="50" charset="-128"/>
              </a:rPr>
              <a:t>モード</a:t>
            </a:r>
            <a:r>
              <a:rPr kumimoji="1" lang="en-US" altLang="ja-JP" sz="1400" dirty="0">
                <a:latin typeface="M+ 1c light" panose="020B0403020204020204" pitchFamily="50" charset="-128"/>
                <a:ea typeface="M+ 1c light" panose="020B0403020204020204" pitchFamily="50" charset="-128"/>
                <a:cs typeface="M+ 1c light" panose="020B0403020204020204" pitchFamily="50" charset="-128"/>
              </a:rPr>
              <a:t>(2</a:t>
            </a:r>
            <a:r>
              <a:rPr kumimoji="1" lang="ja-JP" altLang="en-US" sz="1400">
                <a:latin typeface="M+ 1c light" panose="020B0403020204020204" pitchFamily="50" charset="-128"/>
                <a:ea typeface="M+ 1c light" panose="020B0403020204020204" pitchFamily="50" charset="-128"/>
                <a:cs typeface="M+ 1c light" panose="020B0403020204020204" pitchFamily="50" charset="-128"/>
              </a:rPr>
              <a:t>種</a:t>
            </a:r>
            <a:r>
              <a:rPr kumimoji="1" lang="en-US" altLang="ja-JP" sz="1400" dirty="0">
                <a:latin typeface="M+ 1c light" panose="020B0403020204020204" pitchFamily="50" charset="-128"/>
                <a:ea typeface="M+ 1c light" panose="020B0403020204020204" pitchFamily="50" charset="-128"/>
                <a:cs typeface="M+ 1c light" panose="020B0403020204020204" pitchFamily="50" charset="-128"/>
              </a:rPr>
              <a:t>) </a:t>
            </a:r>
          </a:p>
          <a:p>
            <a:r>
              <a:rPr kumimoji="1" lang="en-US" altLang="ja-JP" sz="1400" dirty="0">
                <a:latin typeface="M+ 1c light" panose="020B0403020204020204" pitchFamily="50" charset="-128"/>
                <a:ea typeface="M+ 1c light" panose="020B0403020204020204" pitchFamily="50" charset="-128"/>
                <a:cs typeface="M+ 1c light" panose="020B0403020204020204" pitchFamily="50" charset="-128"/>
              </a:rPr>
              <a:t>0:</a:t>
            </a:r>
            <a:r>
              <a:rPr kumimoji="1" lang="ja-JP" altLang="en-US" sz="1400">
                <a:latin typeface="M+ 1c light" panose="020B0403020204020204" pitchFamily="50" charset="-128"/>
                <a:ea typeface="M+ 1c light" panose="020B0403020204020204" pitchFamily="50" charset="-128"/>
                <a:cs typeface="M+ 1c light" panose="020B0403020204020204" pitchFamily="50" charset="-128"/>
              </a:rPr>
              <a:t>角位置</a:t>
            </a:r>
            <a:endParaRPr kumimoji="1" lang="en-US" altLang="ja-JP" sz="1400" dirty="0">
              <a:latin typeface="M+ 1c light" panose="020B0403020204020204" pitchFamily="50" charset="-128"/>
              <a:ea typeface="M+ 1c light" panose="020B0403020204020204" pitchFamily="50" charset="-128"/>
              <a:cs typeface="M+ 1c light" panose="020B0403020204020204" pitchFamily="50" charset="-128"/>
            </a:endParaRPr>
          </a:p>
          <a:p>
            <a:r>
              <a:rPr kumimoji="1" lang="en-US" altLang="ja-JP" sz="1400" dirty="0">
                <a:latin typeface="M+ 1c light" panose="020B0403020204020204" pitchFamily="50" charset="-128"/>
                <a:ea typeface="M+ 1c light" panose="020B0403020204020204" pitchFamily="50" charset="-128"/>
                <a:cs typeface="M+ 1c light" panose="020B0403020204020204" pitchFamily="50" charset="-128"/>
              </a:rPr>
              <a:t>1:</a:t>
            </a:r>
            <a:r>
              <a:rPr kumimoji="1" lang="ja-JP" altLang="en-US" sz="1400">
                <a:latin typeface="M+ 1c light" panose="020B0403020204020204" pitchFamily="50" charset="-128"/>
                <a:ea typeface="M+ 1c light" panose="020B0403020204020204" pitchFamily="50" charset="-128"/>
                <a:cs typeface="M+ 1c light" panose="020B0403020204020204" pitchFamily="50" charset="-128"/>
              </a:rPr>
              <a:t>パワー</a:t>
            </a:r>
            <a:endParaRPr kumimoji="1" lang="en-US" altLang="ja-JP" sz="1400" dirty="0">
              <a:latin typeface="M+ 1c light" panose="020B0403020204020204" pitchFamily="50" charset="-128"/>
              <a:ea typeface="M+ 1c light" panose="020B0403020204020204" pitchFamily="50" charset="-128"/>
              <a:cs typeface="M+ 1c light" panose="020B0403020204020204" pitchFamily="50" charset="-128"/>
            </a:endParaRPr>
          </a:p>
          <a:p>
            <a:endParaRPr kumimoji="1" lang="en-US" altLang="ja-JP" sz="1400" dirty="0">
              <a:latin typeface="M+ 1c light" panose="020B0403020204020204" pitchFamily="50" charset="-128"/>
              <a:ea typeface="M+ 1c light" panose="020B0403020204020204" pitchFamily="50" charset="-128"/>
              <a:cs typeface="M+ 1c light" panose="020B0403020204020204" pitchFamily="50" charset="-128"/>
            </a:endParaRPr>
          </a:p>
          <a:p>
            <a:r>
              <a:rPr kumimoji="1" lang="en-US" altLang="ja-JP" sz="1400" dirty="0">
                <a:latin typeface="M+ 1c light" panose="020B0403020204020204" pitchFamily="50" charset="-128"/>
                <a:ea typeface="M+ 1c light" panose="020B0403020204020204" pitchFamily="50" charset="-128"/>
                <a:cs typeface="M+ 1c light" panose="020B0403020204020204" pitchFamily="50" charset="-128"/>
              </a:rPr>
              <a:t>Reset</a:t>
            </a:r>
            <a:r>
              <a:rPr kumimoji="1" lang="ja-JP" altLang="en-US" sz="1400" dirty="0">
                <a:latin typeface="M+ 1c light" panose="020B0403020204020204" pitchFamily="50" charset="-128"/>
                <a:ea typeface="M+ 1c light" panose="020B0403020204020204" pitchFamily="50" charset="-128"/>
                <a:cs typeface="M+ 1c light" panose="020B0403020204020204" pitchFamily="50" charset="-128"/>
              </a:rPr>
              <a:t>ボタン</a:t>
            </a:r>
            <a:r>
              <a:rPr kumimoji="1" lang="ja-JP" altLang="en-US" sz="1400">
                <a:latin typeface="M+ 1c light" panose="020B0403020204020204" pitchFamily="50" charset="-128"/>
                <a:ea typeface="M+ 1c light" panose="020B0403020204020204" pitchFamily="50" charset="-128"/>
                <a:cs typeface="M+ 1c light" panose="020B0403020204020204" pitchFamily="50" charset="-128"/>
              </a:rPr>
              <a:t>：</a:t>
            </a:r>
            <a:r>
              <a:rPr kumimoji="1" lang="ja-JP" altLang="en-US" sz="1400">
                <a:solidFill>
                  <a:srgbClr val="FF0000"/>
                </a:solidFill>
                <a:latin typeface="M+ 1c light" panose="020B0403020204020204" pitchFamily="50" charset="-128"/>
                <a:ea typeface="M+ 1c light" panose="020B0403020204020204" pitchFamily="50" charset="-128"/>
                <a:cs typeface="M+ 1c light" panose="020B0403020204020204" pitchFamily="50" charset="-128"/>
              </a:rPr>
              <a:t>使用不可</a:t>
            </a:r>
            <a:endParaRPr kumimoji="1" lang="en-US" altLang="ja-JP" sz="1100" dirty="0">
              <a:solidFill>
                <a:srgbClr val="FF0000"/>
              </a:solidFill>
              <a:latin typeface="M+ 1c light" panose="020B0403020204020204" pitchFamily="50" charset="-128"/>
              <a:ea typeface="M+ 1c light" panose="020B0403020204020204" pitchFamily="50" charset="-128"/>
              <a:cs typeface="M+ 1c light" panose="020B0403020204020204" pitchFamily="50" charset="-128"/>
            </a:endParaRPr>
          </a:p>
        </p:txBody>
      </p:sp>
      <p:pic>
        <p:nvPicPr>
          <p:cNvPr id="15" name="図 14" descr="スクリーンショット が含まれている画像&#10;&#10;&#10;&#10;自動的に生成された説明">
            <a:extLst>
              <a:ext uri="{FF2B5EF4-FFF2-40B4-BE49-F238E27FC236}">
                <a16:creationId xmlns:a16="http://schemas.microsoft.com/office/drawing/2014/main" id="{B2FA77E9-6CDF-B140-9F79-5B10AE673E46}"/>
              </a:ext>
            </a:extLst>
          </p:cNvPr>
          <p:cNvPicPr>
            <a:picLocks noChangeAspect="1"/>
          </p:cNvPicPr>
          <p:nvPr/>
        </p:nvPicPr>
        <p:blipFill rotWithShape="1">
          <a:blip r:embed="rId6">
            <a:extLst>
              <a:ext uri="{28A0092B-C50C-407E-A947-70E740481C1C}">
                <a14:useLocalDpi xmlns:a14="http://schemas.microsoft.com/office/drawing/2010/main" val="0"/>
              </a:ext>
            </a:extLst>
          </a:blip>
          <a:srcRect t="75438"/>
          <a:stretch/>
        </p:blipFill>
        <p:spPr>
          <a:xfrm>
            <a:off x="213938" y="6843381"/>
            <a:ext cx="6430123" cy="1221254"/>
          </a:xfrm>
          <a:prstGeom prst="rect">
            <a:avLst/>
          </a:prstGeom>
        </p:spPr>
      </p:pic>
      <p:sp>
        <p:nvSpPr>
          <p:cNvPr id="16" name="円: 塗りつぶしなし 19">
            <a:extLst>
              <a:ext uri="{FF2B5EF4-FFF2-40B4-BE49-F238E27FC236}">
                <a16:creationId xmlns:a16="http://schemas.microsoft.com/office/drawing/2014/main" id="{FAA7B461-11F9-4149-ACE9-D4C842A8A5ED}"/>
              </a:ext>
            </a:extLst>
          </p:cNvPr>
          <p:cNvSpPr/>
          <p:nvPr/>
        </p:nvSpPr>
        <p:spPr>
          <a:xfrm>
            <a:off x="2629310" y="6843381"/>
            <a:ext cx="483402" cy="260279"/>
          </a:xfrm>
          <a:prstGeom prst="donut">
            <a:avLst>
              <a:gd name="adj" fmla="val 7204"/>
            </a:avLst>
          </a:prstGeom>
          <a:solidFill>
            <a:srgbClr val="FF0000"/>
          </a:solidFill>
          <a:ln w="9525"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Tree>
    <p:extLst>
      <p:ext uri="{BB962C8B-B14F-4D97-AF65-F5344CB8AC3E}">
        <p14:creationId xmlns:p14="http://schemas.microsoft.com/office/powerpoint/2010/main" val="27391204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10B557CF-4110-4F5E-8BCC-97A6C1671905}"/>
              </a:ext>
            </a:extLst>
          </p:cNvPr>
          <p:cNvSpPr txBox="1"/>
          <p:nvPr/>
        </p:nvSpPr>
        <p:spPr>
          <a:xfrm>
            <a:off x="388938" y="601302"/>
            <a:ext cx="6191250" cy="5109091"/>
          </a:xfrm>
          <a:prstGeom prst="rect">
            <a:avLst/>
          </a:prstGeom>
          <a:noFill/>
        </p:spPr>
        <p:txBody>
          <a:bodyPr wrap="square" rtlCol="0">
            <a:spAutoFit/>
          </a:bodyPr>
          <a:lstStyle/>
          <a:p>
            <a:r>
              <a:rPr kumimoji="1" lang="ja-JP" altLang="en-US" sz="3200" dirty="0">
                <a:latin typeface="M+ 2p light" panose="020B0402020203020204" pitchFamily="34" charset="-128"/>
                <a:ea typeface="M+ 2p light" panose="020B0402020203020204" pitchFamily="34" charset="-128"/>
                <a:cs typeface="M+ 2p light" panose="020B0402020203020204" pitchFamily="34" charset="-128"/>
              </a:rPr>
              <a:t>⑤使用にあたり</a:t>
            </a:r>
            <a:endParaRPr kumimoji="1" lang="en-US" altLang="ja-JP" sz="3200" dirty="0">
              <a:latin typeface="M+ 2p light" panose="020B0402020203020204" pitchFamily="34" charset="-128"/>
              <a:ea typeface="M+ 2p light" panose="020B0402020203020204" pitchFamily="34" charset="-128"/>
              <a:cs typeface="M+ 2p light" panose="020B0402020203020204" pitchFamily="34" charset="-128"/>
            </a:endParaRPr>
          </a:p>
          <a:p>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本ソフトの使用にあたり、以下をご熟読ください。</a:t>
            </a:r>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【1】</a:t>
            </a:r>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a:t>
            </a:r>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Connect to EV3</a:t>
            </a:r>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a:t>
            </a:r>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a:t>
            </a:r>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以下、本ソフト</a:t>
            </a:r>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a:t>
            </a:r>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の製作者は</a:t>
            </a:r>
            <a:r>
              <a:rPr kumimoji="1" lang="en-US" altLang="ja-JP" sz="1400" dirty="0" err="1">
                <a:latin typeface="M+ 2p light" panose="020B0402020203020204" pitchFamily="34" charset="-128"/>
                <a:ea typeface="M+ 2p light" panose="020B0402020203020204" pitchFamily="34" charset="-128"/>
                <a:cs typeface="M+ 2p light" panose="020B0402020203020204" pitchFamily="34" charset="-128"/>
              </a:rPr>
              <a:t>Koushiro</a:t>
            </a:r>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 </a:t>
            </a:r>
            <a:r>
              <a:rPr kumimoji="1" lang="en-US" altLang="ja-JP" sz="1400" dirty="0" err="1">
                <a:latin typeface="M+ 2p light" panose="020B0402020203020204" pitchFamily="34" charset="-128"/>
                <a:ea typeface="M+ 2p light" panose="020B0402020203020204" pitchFamily="34" charset="-128"/>
                <a:cs typeface="M+ 2p light" panose="020B0402020203020204" pitchFamily="34" charset="-128"/>
              </a:rPr>
              <a:t>Achioku</a:t>
            </a:r>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であり、</a:t>
            </a:r>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TOPPERS/EV3</a:t>
            </a:r>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のライセンスに沿った範囲で製作者としての権利を有するものとします。</a:t>
            </a:r>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【2-1】</a:t>
            </a:r>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本ソフトには、発見済みを含めたいくつかのバグが確認されており、それによりインテリジェントブロック等に不具合が発生する可能性があります。解消に向け努力はしておりますが、個々の事象への責任は負いかねます。</a:t>
            </a:r>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【2-2】</a:t>
            </a:r>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バグを発見した場合は、専用フォームに報告ください。</a:t>
            </a:r>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【3-1】</a:t>
            </a:r>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本ソフトは多くの方に使っていただきたいという思いから、オープンソースとして配布いたします。アプリの使用、ならびにソースコードの改変は自由とします。ただし、改変によって生じた事象に関しては、一切の責任を負いません。</a:t>
            </a:r>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【3-2】</a:t>
            </a:r>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改変後の二次配布も可とします。ただし、改変状況の調査のため、専用フォームへの申請のご協力をお願いします。これはアプリ開発の発展のためであります。</a:t>
            </a:r>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p:txBody>
      </p:sp>
    </p:spTree>
    <p:extLst>
      <p:ext uri="{BB962C8B-B14F-4D97-AF65-F5344CB8AC3E}">
        <p14:creationId xmlns:p14="http://schemas.microsoft.com/office/powerpoint/2010/main" val="33535446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050902BC-EF00-4F3C-9E0A-5578BDFF0F8F}"/>
              </a:ext>
            </a:extLst>
          </p:cNvPr>
          <p:cNvSpPr txBox="1"/>
          <p:nvPr/>
        </p:nvSpPr>
        <p:spPr>
          <a:xfrm>
            <a:off x="388938" y="601302"/>
            <a:ext cx="6191250" cy="2308324"/>
          </a:xfrm>
          <a:prstGeom prst="rect">
            <a:avLst/>
          </a:prstGeom>
          <a:noFill/>
        </p:spPr>
        <p:txBody>
          <a:bodyPr wrap="square" rtlCol="0">
            <a:spAutoFit/>
          </a:bodyPr>
          <a:lstStyle/>
          <a:p>
            <a:r>
              <a:rPr kumimoji="1" lang="ja-JP" altLang="en-US" sz="3200" dirty="0">
                <a:latin typeface="M+ 2p light" panose="020B0402020203020204" pitchFamily="34" charset="-128"/>
                <a:ea typeface="M+ 2p light" panose="020B0402020203020204" pitchFamily="34" charset="-128"/>
                <a:cs typeface="M+ 2p light" panose="020B0402020203020204" pitchFamily="34" charset="-128"/>
              </a:rPr>
              <a:t>⓪はじめに</a:t>
            </a:r>
            <a:endParaRPr kumimoji="1" lang="en-US" altLang="ja-JP" sz="3200" dirty="0">
              <a:latin typeface="M+ 2p light" panose="020B0402020203020204" pitchFamily="34" charset="-128"/>
              <a:ea typeface="M+ 2p light" panose="020B0402020203020204" pitchFamily="34" charset="-128"/>
              <a:cs typeface="M+ 2p light" panose="020B0402020203020204" pitchFamily="34" charset="-128"/>
            </a:endParaRPr>
          </a:p>
          <a:p>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この度は「</a:t>
            </a:r>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Connect</a:t>
            </a:r>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 </a:t>
            </a:r>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to</a:t>
            </a:r>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 </a:t>
            </a:r>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EV3</a:t>
            </a:r>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」をダウンロードしていただきありがとうございます。このソフトは</a:t>
            </a:r>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OS</a:t>
            </a:r>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に</a:t>
            </a:r>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EV3rt</a:t>
            </a:r>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を搭載したインテリジェントブロックと、</a:t>
            </a:r>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Windows</a:t>
            </a:r>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 </a:t>
            </a:r>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PC</a:t>
            </a:r>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を</a:t>
            </a:r>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Bluetooth</a:t>
            </a:r>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経由仮想シリアルポート通信でセンサー値を監視します。</a:t>
            </a:r>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EV3</a:t>
            </a:r>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標準ソフトウェアの機能を</a:t>
            </a:r>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EV3rt</a:t>
            </a:r>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でも実現しようとして開発いたしました。なお、開発者は高校生である私であり、決して上手くプログラムできているとは言えません。その事を理解の上、ご使用ください。また、本書にこのプログラムのライセンス関係も記しておりますので、よくご確認ください。</a:t>
            </a:r>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p:txBody>
      </p:sp>
      <p:cxnSp>
        <p:nvCxnSpPr>
          <p:cNvPr id="6" name="直線コネクタ 5">
            <a:extLst>
              <a:ext uri="{FF2B5EF4-FFF2-40B4-BE49-F238E27FC236}">
                <a16:creationId xmlns:a16="http://schemas.microsoft.com/office/drawing/2014/main" id="{2CD875EF-52C1-4080-A88A-E0BC3046B519}"/>
              </a:ext>
            </a:extLst>
          </p:cNvPr>
          <p:cNvCxnSpPr>
            <a:cxnSpLocks/>
          </p:cNvCxnSpPr>
          <p:nvPr/>
        </p:nvCxnSpPr>
        <p:spPr>
          <a:xfrm>
            <a:off x="388938" y="3023926"/>
            <a:ext cx="6080125" cy="0"/>
          </a:xfrm>
          <a:prstGeom prst="line">
            <a:avLst/>
          </a:prstGeom>
          <a:ln w="19050">
            <a:solidFill>
              <a:schemeClr val="bg1">
                <a:lumMod val="50000"/>
              </a:schemeClr>
            </a:solidFill>
          </a:ln>
        </p:spPr>
        <p:style>
          <a:lnRef idx="1">
            <a:schemeClr val="dk1"/>
          </a:lnRef>
          <a:fillRef idx="0">
            <a:schemeClr val="dk1"/>
          </a:fillRef>
          <a:effectRef idx="0">
            <a:schemeClr val="dk1"/>
          </a:effectRef>
          <a:fontRef idx="minor">
            <a:schemeClr val="tx1"/>
          </a:fontRef>
        </p:style>
      </p:cxnSp>
      <p:sp>
        <p:nvSpPr>
          <p:cNvPr id="12" name="テキスト ボックス 11">
            <a:extLst>
              <a:ext uri="{FF2B5EF4-FFF2-40B4-BE49-F238E27FC236}">
                <a16:creationId xmlns:a16="http://schemas.microsoft.com/office/drawing/2014/main" id="{CB0911AE-E61F-4444-A268-A8B115B08D0E}"/>
              </a:ext>
            </a:extLst>
          </p:cNvPr>
          <p:cNvSpPr txBox="1"/>
          <p:nvPr/>
        </p:nvSpPr>
        <p:spPr>
          <a:xfrm>
            <a:off x="333375" y="3260229"/>
            <a:ext cx="6191250" cy="3816429"/>
          </a:xfrm>
          <a:prstGeom prst="rect">
            <a:avLst/>
          </a:prstGeom>
          <a:noFill/>
        </p:spPr>
        <p:txBody>
          <a:bodyPr wrap="square" rtlCol="0">
            <a:spAutoFit/>
          </a:bodyPr>
          <a:lstStyle/>
          <a:p>
            <a:r>
              <a:rPr kumimoji="1" lang="ja-JP" altLang="en-US" sz="3200" dirty="0">
                <a:latin typeface="M+ 2p light" panose="020B0402020203020204" pitchFamily="34" charset="-128"/>
                <a:ea typeface="M+ 2p light" panose="020B0402020203020204" pitchFamily="34" charset="-128"/>
                <a:cs typeface="M+ 2p light" panose="020B0402020203020204" pitchFamily="34" charset="-128"/>
              </a:rPr>
              <a:t>①ソフトウェア</a:t>
            </a:r>
            <a:endParaRPr kumimoji="1" lang="en-US" altLang="ja-JP" sz="3200" dirty="0">
              <a:latin typeface="M+ 2p light" panose="020B0402020203020204" pitchFamily="34" charset="-128"/>
              <a:ea typeface="M+ 2p light" panose="020B0402020203020204" pitchFamily="34" charset="-128"/>
              <a:cs typeface="M+ 2p light" panose="020B0402020203020204" pitchFamily="34" charset="-128"/>
            </a:endParaRPr>
          </a:p>
          <a:p>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本ソフトウェアでは</a:t>
            </a:r>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EV3</a:t>
            </a:r>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側と</a:t>
            </a:r>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Windows</a:t>
            </a:r>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側の</a:t>
            </a:r>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2</a:t>
            </a:r>
            <a:r>
              <a:rPr kumimoji="1" lang="ja-JP" altLang="en-US" sz="1400" dirty="0" err="1">
                <a:latin typeface="M+ 2p light" panose="020B0402020203020204" pitchFamily="34" charset="-128"/>
                <a:ea typeface="M+ 2p light" panose="020B0402020203020204" pitchFamily="34" charset="-128"/>
                <a:cs typeface="M+ 2p light" panose="020B0402020203020204" pitchFamily="34" charset="-128"/>
              </a:rPr>
              <a:t>つの</a:t>
            </a:r>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アプリケーションが既にコンパイルしてあります。本ソフトの基本機能であるセンサー値の監視のみの使用であれば、これらを使用していただくと比較的簡単に扱えます。</a:t>
            </a:r>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ただし、ご自身の</a:t>
            </a:r>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Ver.</a:t>
            </a:r>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に合わせてただしいものを選んでください。</a:t>
            </a:r>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EV3</a:t>
            </a:r>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側：</a:t>
            </a:r>
            <a:r>
              <a:rPr kumimoji="1" lang="en-US" altLang="ja-JP" sz="1400" dirty="0">
                <a:latin typeface="M+ 2p medium" panose="020B0503020203020204" pitchFamily="34" charset="-128"/>
                <a:ea typeface="M+ 2p medium" panose="020B0503020203020204" pitchFamily="34" charset="-128"/>
                <a:cs typeface="M+ 2p medium" panose="020B0503020203020204" pitchFamily="34" charset="-128"/>
              </a:rPr>
              <a:t>app_CtE</a:t>
            </a:r>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 (code: TOPPERS/EV3rt)</a:t>
            </a:r>
          </a:p>
          <a:p>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Windows</a:t>
            </a:r>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側：</a:t>
            </a:r>
            <a:r>
              <a:rPr kumimoji="1" lang="en-US" altLang="ja-JP" sz="1400" dirty="0">
                <a:latin typeface="M+ 2p medium" panose="020B0503020203020204" pitchFamily="34" charset="-128"/>
                <a:ea typeface="M+ 2p medium" panose="020B0503020203020204" pitchFamily="34" charset="-128"/>
                <a:cs typeface="M+ 2p medium" panose="020B0503020203020204" pitchFamily="34" charset="-128"/>
              </a:rPr>
              <a:t>Connect to EV3.exe</a:t>
            </a:r>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 (code: Visual C#)</a:t>
            </a: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また、フォルダ内にソースコードも同梱しております。自己責任ではありますが、コードの書き換えをしていただいても構いません。ご自分のチームに合わせてカスタマイズしてみてください。ただし、</a:t>
            </a:r>
            <a:r>
              <a:rPr kumimoji="1" lang="en-US" altLang="ja-JP" sz="1400" dirty="0" err="1">
                <a:latin typeface="M+ 2p light" panose="020B0402020203020204" pitchFamily="34" charset="-128"/>
                <a:ea typeface="M+ 2p light" panose="020B0402020203020204" pitchFamily="34" charset="-128"/>
                <a:cs typeface="M+ 2p light" panose="020B0402020203020204" pitchFamily="34" charset="-128"/>
              </a:rPr>
              <a:t>HiTechnic</a:t>
            </a:r>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 Color Sensor</a:t>
            </a:r>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対応の関係で、</a:t>
            </a:r>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β7.1</a:t>
            </a:r>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以上が必要です。</a:t>
            </a:r>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EV3</a:t>
            </a:r>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側：</a:t>
            </a:r>
            <a:r>
              <a:rPr kumimoji="1" lang="en-US" altLang="ja-JP" sz="1400" dirty="0">
                <a:latin typeface="M+ 2p medium" panose="020B0503020203020204" pitchFamily="34" charset="-128"/>
                <a:ea typeface="M+ 2p medium" panose="020B0503020203020204" pitchFamily="34" charset="-128"/>
                <a:cs typeface="M+ 2p medium" panose="020B0503020203020204" pitchFamily="34" charset="-128"/>
              </a:rPr>
              <a:t>EV3_files</a:t>
            </a:r>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 (code: TOPPERS/EV3rt)</a:t>
            </a:r>
          </a:p>
          <a:p>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Windows</a:t>
            </a:r>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側：</a:t>
            </a:r>
            <a:r>
              <a:rPr kumimoji="1" lang="en-US" altLang="ja-JP" sz="1400" dirty="0">
                <a:latin typeface="M+ 2p medium" panose="020B0503020203020204" pitchFamily="34" charset="-128"/>
                <a:ea typeface="M+ 2p medium" panose="020B0503020203020204" pitchFamily="34" charset="-128"/>
                <a:cs typeface="M+ 2p medium" panose="020B0503020203020204" pitchFamily="34" charset="-128"/>
              </a:rPr>
              <a:t>Connect to EV3</a:t>
            </a:r>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 (code: Visual C#)</a:t>
            </a:r>
          </a:p>
        </p:txBody>
      </p:sp>
      <p:grpSp>
        <p:nvGrpSpPr>
          <p:cNvPr id="24" name="グループ化 23">
            <a:extLst>
              <a:ext uri="{FF2B5EF4-FFF2-40B4-BE49-F238E27FC236}">
                <a16:creationId xmlns:a16="http://schemas.microsoft.com/office/drawing/2014/main" id="{A3FE4230-9F09-408D-A22E-EB97949B29C7}"/>
              </a:ext>
            </a:extLst>
          </p:cNvPr>
          <p:cNvGrpSpPr/>
          <p:nvPr/>
        </p:nvGrpSpPr>
        <p:grpSpPr>
          <a:xfrm>
            <a:off x="712787" y="7427261"/>
            <a:ext cx="5432425" cy="1049841"/>
            <a:chOff x="346075" y="7650540"/>
            <a:chExt cx="5432425" cy="1049841"/>
          </a:xfrm>
        </p:grpSpPr>
        <p:pic>
          <p:nvPicPr>
            <p:cNvPr id="15" name="図 14">
              <a:extLst>
                <a:ext uri="{FF2B5EF4-FFF2-40B4-BE49-F238E27FC236}">
                  <a16:creationId xmlns:a16="http://schemas.microsoft.com/office/drawing/2014/main" id="{4770A811-650C-4084-9CB0-63B0FA6847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6075" y="7650540"/>
              <a:ext cx="1749425" cy="1035374"/>
            </a:xfrm>
            <a:prstGeom prst="rect">
              <a:avLst/>
            </a:prstGeom>
          </p:spPr>
        </p:pic>
        <p:sp>
          <p:nvSpPr>
            <p:cNvPr id="16" name="矢印: 左 15">
              <a:extLst>
                <a:ext uri="{FF2B5EF4-FFF2-40B4-BE49-F238E27FC236}">
                  <a16:creationId xmlns:a16="http://schemas.microsoft.com/office/drawing/2014/main" id="{002CB008-1C5E-475C-AB80-B016BD58AB89}"/>
                </a:ext>
              </a:extLst>
            </p:cNvPr>
            <p:cNvSpPr/>
            <p:nvPr/>
          </p:nvSpPr>
          <p:spPr>
            <a:xfrm>
              <a:off x="2419350" y="7710657"/>
              <a:ext cx="596900" cy="171034"/>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矢印: 左 16">
              <a:extLst>
                <a:ext uri="{FF2B5EF4-FFF2-40B4-BE49-F238E27FC236}">
                  <a16:creationId xmlns:a16="http://schemas.microsoft.com/office/drawing/2014/main" id="{ACD68936-110C-4C34-8866-273476AC91CC}"/>
                </a:ext>
              </a:extLst>
            </p:cNvPr>
            <p:cNvSpPr/>
            <p:nvPr/>
          </p:nvSpPr>
          <p:spPr>
            <a:xfrm>
              <a:off x="2419350" y="7971793"/>
              <a:ext cx="596900" cy="171034"/>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矢印: 左 17">
              <a:extLst>
                <a:ext uri="{FF2B5EF4-FFF2-40B4-BE49-F238E27FC236}">
                  <a16:creationId xmlns:a16="http://schemas.microsoft.com/office/drawing/2014/main" id="{B1892782-F22D-43D6-B352-7A012213BBD7}"/>
                </a:ext>
              </a:extLst>
            </p:cNvPr>
            <p:cNvSpPr/>
            <p:nvPr/>
          </p:nvSpPr>
          <p:spPr>
            <a:xfrm>
              <a:off x="2419350" y="8221570"/>
              <a:ext cx="596900" cy="171034"/>
            </a:xfrm>
            <a:prstGeom prst="leftArrow">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矢印: 左 18">
              <a:extLst>
                <a:ext uri="{FF2B5EF4-FFF2-40B4-BE49-F238E27FC236}">
                  <a16:creationId xmlns:a16="http://schemas.microsoft.com/office/drawing/2014/main" id="{945C99E6-4399-4FA9-86AB-6CA98172B889}"/>
                </a:ext>
              </a:extLst>
            </p:cNvPr>
            <p:cNvSpPr/>
            <p:nvPr/>
          </p:nvSpPr>
          <p:spPr>
            <a:xfrm>
              <a:off x="2419350" y="8457306"/>
              <a:ext cx="596900" cy="171034"/>
            </a:xfrm>
            <a:prstGeom prst="leftArrow">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テキスト ボックス 19">
              <a:extLst>
                <a:ext uri="{FF2B5EF4-FFF2-40B4-BE49-F238E27FC236}">
                  <a16:creationId xmlns:a16="http://schemas.microsoft.com/office/drawing/2014/main" id="{B6F11FE9-ED3F-4208-8222-EE2508203652}"/>
                </a:ext>
              </a:extLst>
            </p:cNvPr>
            <p:cNvSpPr txBox="1"/>
            <p:nvPr/>
          </p:nvSpPr>
          <p:spPr>
            <a:xfrm>
              <a:off x="3213100" y="7650540"/>
              <a:ext cx="2247900" cy="307777"/>
            </a:xfrm>
            <a:prstGeom prst="rect">
              <a:avLst/>
            </a:prstGeom>
            <a:noFill/>
          </p:spPr>
          <p:txBody>
            <a:bodyPr wrap="square" rtlCol="0">
              <a:spAutoFit/>
            </a:bodyPr>
            <a:lstStyle/>
            <a:p>
              <a:r>
                <a:rPr kumimoji="1" lang="en-US" altLang="ja-JP" sz="1400" dirty="0"/>
                <a:t>Windows</a:t>
              </a:r>
              <a:r>
                <a:rPr kumimoji="1" lang="ja-JP" altLang="en-US" sz="1400" dirty="0"/>
                <a:t>側ソースコード</a:t>
              </a:r>
              <a:endParaRPr kumimoji="1" lang="en-US" altLang="ja-JP" sz="1400" dirty="0"/>
            </a:p>
          </p:txBody>
        </p:sp>
        <p:sp>
          <p:nvSpPr>
            <p:cNvPr id="21" name="テキスト ボックス 20">
              <a:extLst>
                <a:ext uri="{FF2B5EF4-FFF2-40B4-BE49-F238E27FC236}">
                  <a16:creationId xmlns:a16="http://schemas.microsoft.com/office/drawing/2014/main" id="{E4CF3EA7-393E-4932-90BD-AEA535220B79}"/>
                </a:ext>
              </a:extLst>
            </p:cNvPr>
            <p:cNvSpPr txBox="1"/>
            <p:nvPr/>
          </p:nvSpPr>
          <p:spPr>
            <a:xfrm>
              <a:off x="3213100" y="7903421"/>
              <a:ext cx="2247900" cy="307777"/>
            </a:xfrm>
            <a:prstGeom prst="rect">
              <a:avLst/>
            </a:prstGeom>
            <a:noFill/>
          </p:spPr>
          <p:txBody>
            <a:bodyPr wrap="square" rtlCol="0">
              <a:spAutoFit/>
            </a:bodyPr>
            <a:lstStyle/>
            <a:p>
              <a:r>
                <a:rPr kumimoji="1" lang="en-US" altLang="ja-JP" sz="1400" dirty="0"/>
                <a:t>EV3</a:t>
              </a:r>
              <a:r>
                <a:rPr kumimoji="1" lang="ja-JP" altLang="en-US" sz="1400" dirty="0"/>
                <a:t>側ソースコード</a:t>
              </a:r>
              <a:endParaRPr kumimoji="1" lang="en-US" altLang="ja-JP" sz="1400" dirty="0"/>
            </a:p>
          </p:txBody>
        </p:sp>
        <p:sp>
          <p:nvSpPr>
            <p:cNvPr id="22" name="テキスト ボックス 21">
              <a:extLst>
                <a:ext uri="{FF2B5EF4-FFF2-40B4-BE49-F238E27FC236}">
                  <a16:creationId xmlns:a16="http://schemas.microsoft.com/office/drawing/2014/main" id="{53896507-85FD-49FF-A395-25DE005F6A35}"/>
                </a:ext>
              </a:extLst>
            </p:cNvPr>
            <p:cNvSpPr txBox="1"/>
            <p:nvPr/>
          </p:nvSpPr>
          <p:spPr>
            <a:xfrm>
              <a:off x="3213100" y="8392604"/>
              <a:ext cx="2565400" cy="307777"/>
            </a:xfrm>
            <a:prstGeom prst="rect">
              <a:avLst/>
            </a:prstGeom>
            <a:noFill/>
          </p:spPr>
          <p:txBody>
            <a:bodyPr wrap="square" rtlCol="0">
              <a:spAutoFit/>
            </a:bodyPr>
            <a:lstStyle/>
            <a:p>
              <a:r>
                <a:rPr kumimoji="1" lang="en-US" altLang="ja-JP" sz="1400" dirty="0"/>
                <a:t>Windows</a:t>
              </a:r>
              <a:r>
                <a:rPr kumimoji="1" lang="ja-JP" altLang="en-US" sz="1400" dirty="0"/>
                <a:t>側アプリケーション</a:t>
              </a:r>
              <a:endParaRPr kumimoji="1" lang="en-US" altLang="ja-JP" sz="1400" dirty="0"/>
            </a:p>
          </p:txBody>
        </p:sp>
        <p:sp>
          <p:nvSpPr>
            <p:cNvPr id="23" name="テキスト ボックス 22">
              <a:extLst>
                <a:ext uri="{FF2B5EF4-FFF2-40B4-BE49-F238E27FC236}">
                  <a16:creationId xmlns:a16="http://schemas.microsoft.com/office/drawing/2014/main" id="{C8B7DE40-717E-4C80-8369-063482842776}"/>
                </a:ext>
              </a:extLst>
            </p:cNvPr>
            <p:cNvSpPr txBox="1"/>
            <p:nvPr/>
          </p:nvSpPr>
          <p:spPr>
            <a:xfrm>
              <a:off x="3213100" y="8156302"/>
              <a:ext cx="2565400" cy="307777"/>
            </a:xfrm>
            <a:prstGeom prst="rect">
              <a:avLst/>
            </a:prstGeom>
            <a:noFill/>
          </p:spPr>
          <p:txBody>
            <a:bodyPr wrap="square" rtlCol="0">
              <a:spAutoFit/>
            </a:bodyPr>
            <a:lstStyle/>
            <a:p>
              <a:r>
                <a:rPr kumimoji="1" lang="en-US" altLang="ja-JP" sz="1400" dirty="0"/>
                <a:t>EV3</a:t>
              </a:r>
              <a:r>
                <a:rPr kumimoji="1" lang="ja-JP" altLang="en-US" sz="1400" dirty="0"/>
                <a:t>側アプリケーション</a:t>
              </a:r>
              <a:endParaRPr kumimoji="1" lang="en-US" altLang="ja-JP" sz="1400" dirty="0"/>
            </a:p>
          </p:txBody>
        </p:sp>
      </p:grpSp>
    </p:spTree>
    <p:extLst>
      <p:ext uri="{BB962C8B-B14F-4D97-AF65-F5344CB8AC3E}">
        <p14:creationId xmlns:p14="http://schemas.microsoft.com/office/powerpoint/2010/main" val="18479148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C3FD02B1-AA42-4611-B294-9A1198336D84}"/>
              </a:ext>
            </a:extLst>
          </p:cNvPr>
          <p:cNvSpPr txBox="1"/>
          <p:nvPr/>
        </p:nvSpPr>
        <p:spPr>
          <a:xfrm>
            <a:off x="333375" y="604630"/>
            <a:ext cx="6191250" cy="6801862"/>
          </a:xfrm>
          <a:prstGeom prst="rect">
            <a:avLst/>
          </a:prstGeom>
          <a:noFill/>
        </p:spPr>
        <p:txBody>
          <a:bodyPr wrap="square" rtlCol="0">
            <a:spAutoFit/>
          </a:bodyPr>
          <a:lstStyle/>
          <a:p>
            <a:r>
              <a:rPr kumimoji="1" lang="ja-JP" altLang="en-US" sz="3200" dirty="0">
                <a:latin typeface="M+ 2p light" panose="020B0402020203020204" pitchFamily="34" charset="-128"/>
                <a:ea typeface="M+ 2p light" panose="020B0402020203020204" pitchFamily="34" charset="-128"/>
                <a:cs typeface="M+ 2p light" panose="020B0402020203020204" pitchFamily="34" charset="-128"/>
              </a:rPr>
              <a:t>②接続方法</a:t>
            </a:r>
            <a:r>
              <a:rPr kumimoji="1" lang="en-US" altLang="ja-JP" sz="3200" dirty="0">
                <a:latin typeface="M+ 2p light" panose="020B0402020203020204" pitchFamily="34" charset="-128"/>
                <a:ea typeface="M+ 2p light" panose="020B0402020203020204" pitchFamily="34" charset="-128"/>
                <a:cs typeface="M+ 2p light" panose="020B0402020203020204" pitchFamily="34" charset="-128"/>
              </a:rPr>
              <a:t>(Bluetooth)</a:t>
            </a:r>
          </a:p>
          <a:p>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本ソフトは</a:t>
            </a:r>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Bluetooth</a:t>
            </a:r>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経由の仮想シリアルポートを使用しており、</a:t>
            </a:r>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Bluetooth</a:t>
            </a:r>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の接続が複雑です。以下の手順に従い、接続を完了してください。</a:t>
            </a:r>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(ⅰ)Windows PC</a:t>
            </a:r>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と</a:t>
            </a:r>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EV3</a:t>
            </a:r>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を</a:t>
            </a:r>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Bluetooth</a:t>
            </a:r>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で接続</a:t>
            </a:r>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まずは通常通り</a:t>
            </a:r>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PC</a:t>
            </a:r>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と</a:t>
            </a:r>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EV3</a:t>
            </a:r>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を</a:t>
            </a:r>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Bluetooth</a:t>
            </a:r>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で接続してください。</a:t>
            </a:r>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Windows</a:t>
            </a:r>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標準の設定を使用する場合は以下の通りです。</a:t>
            </a:r>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6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6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6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6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6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6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6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6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6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6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6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6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6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6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600" dirty="0">
              <a:latin typeface="M+ 2p light" panose="020B0402020203020204" pitchFamily="34" charset="-128"/>
              <a:ea typeface="M+ 2p light" panose="020B0402020203020204" pitchFamily="34" charset="-128"/>
              <a:cs typeface="M+ 2p light" panose="020B0402020203020204" pitchFamily="34" charset="-128"/>
            </a:endParaRPr>
          </a:p>
          <a:p>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a:t>
            </a:r>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Mindstorms EV3</a:t>
            </a:r>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」を選択してください。</a:t>
            </a:r>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パスコードは</a:t>
            </a:r>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 </a:t>
            </a:r>
            <a:r>
              <a:rPr lang="en" altLang="ja-JP" sz="1400" dirty="0">
                <a:latin typeface="M+ 2p light" panose="020B0402020203020204" pitchFamily="34" charset="-128"/>
                <a:ea typeface="M+ 2p light" panose="020B0402020203020204" pitchFamily="34" charset="-128"/>
                <a:cs typeface="M+ 2p light" panose="020B0402020203020204" pitchFamily="34" charset="-128"/>
              </a:rPr>
              <a:t>rc.conf.ini </a:t>
            </a:r>
            <a:r>
              <a:rPr lang="ja-JP" altLang="en-US" sz="1400" dirty="0" err="1">
                <a:latin typeface="M+ 2p light" panose="020B0402020203020204" pitchFamily="34" charset="-128"/>
                <a:ea typeface="M+ 2p light" panose="020B0402020203020204" pitchFamily="34" charset="-128"/>
                <a:cs typeface="M+ 2p light" panose="020B0402020203020204" pitchFamily="34" charset="-128"/>
              </a:rPr>
              <a:t>にて</a:t>
            </a:r>
            <a:r>
              <a:rPr lang="ja-JP" altLang="en-US" sz="1400" dirty="0">
                <a:latin typeface="M+ 2p light" panose="020B0402020203020204" pitchFamily="34" charset="-128"/>
                <a:ea typeface="M+ 2p light" panose="020B0402020203020204" pitchFamily="34" charset="-128"/>
                <a:cs typeface="M+ 2p light" panose="020B0402020203020204" pitchFamily="34" charset="-128"/>
              </a:rPr>
              <a:t>設定されている</a:t>
            </a:r>
            <a:r>
              <a:rPr lang="en-US" altLang="ja-JP" sz="1400" dirty="0">
                <a:latin typeface="M+ 2p light" panose="020B0402020203020204" pitchFamily="34" charset="-128"/>
                <a:ea typeface="M+ 2p light" panose="020B0402020203020204" pitchFamily="34" charset="-128"/>
                <a:cs typeface="M+ 2p light" panose="020B0402020203020204" pitchFamily="34" charset="-128"/>
              </a:rPr>
              <a:t> Pincode </a:t>
            </a:r>
            <a:r>
              <a:rPr lang="ja-JP" altLang="en-US" sz="1400" dirty="0">
                <a:latin typeface="M+ 2p light" panose="020B0402020203020204" pitchFamily="34" charset="-128"/>
                <a:ea typeface="M+ 2p light" panose="020B0402020203020204" pitchFamily="34" charset="-128"/>
                <a:cs typeface="M+ 2p light" panose="020B0402020203020204" pitchFamily="34" charset="-128"/>
              </a:rPr>
              <a:t>です。</a:t>
            </a:r>
            <a:endParaRPr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デフォルトは「</a:t>
            </a:r>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0000</a:t>
            </a:r>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」になっています。</a:t>
            </a:r>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ペアリング済みと表示されれば接続完了です。</a:t>
            </a:r>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p:txBody>
      </p:sp>
      <p:pic>
        <p:nvPicPr>
          <p:cNvPr id="3" name="図 2">
            <a:extLst>
              <a:ext uri="{FF2B5EF4-FFF2-40B4-BE49-F238E27FC236}">
                <a16:creationId xmlns:a16="http://schemas.microsoft.com/office/drawing/2014/main" id="{AF259E3D-E690-404C-835C-4E0856C83A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3375" y="2718389"/>
            <a:ext cx="6193139" cy="3481940"/>
          </a:xfrm>
          <a:prstGeom prst="rect">
            <a:avLst/>
          </a:prstGeom>
        </p:spPr>
      </p:pic>
      <p:pic>
        <p:nvPicPr>
          <p:cNvPr id="6" name="図 5">
            <a:extLst>
              <a:ext uri="{FF2B5EF4-FFF2-40B4-BE49-F238E27FC236}">
                <a16:creationId xmlns:a16="http://schemas.microsoft.com/office/drawing/2014/main" id="{D3F1B0FE-7479-A74E-BA50-AF491D148F5D}"/>
              </a:ext>
            </a:extLst>
          </p:cNvPr>
          <p:cNvPicPr>
            <a:picLocks noChangeAspect="1"/>
          </p:cNvPicPr>
          <p:nvPr/>
        </p:nvPicPr>
        <p:blipFill rotWithShape="1">
          <a:blip r:embed="rId3">
            <a:extLst>
              <a:ext uri="{28A0092B-C50C-407E-A947-70E740481C1C}">
                <a14:useLocalDpi xmlns:a14="http://schemas.microsoft.com/office/drawing/2010/main" val="0"/>
              </a:ext>
            </a:extLst>
          </a:blip>
          <a:srcRect l="29692" t="27170" r="29603" b="41291"/>
          <a:stretch/>
        </p:blipFill>
        <p:spPr>
          <a:xfrm>
            <a:off x="331486" y="7269103"/>
            <a:ext cx="3741576" cy="1629927"/>
          </a:xfrm>
          <a:prstGeom prst="rect">
            <a:avLst/>
          </a:prstGeom>
        </p:spPr>
      </p:pic>
      <p:pic>
        <p:nvPicPr>
          <p:cNvPr id="8" name="図 7">
            <a:extLst>
              <a:ext uri="{FF2B5EF4-FFF2-40B4-BE49-F238E27FC236}">
                <a16:creationId xmlns:a16="http://schemas.microsoft.com/office/drawing/2014/main" id="{15D5DDAC-CBBC-294A-BF02-98AE1D7D1AA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11625" y="7703066"/>
            <a:ext cx="2413000" cy="762000"/>
          </a:xfrm>
          <a:prstGeom prst="rect">
            <a:avLst/>
          </a:prstGeom>
        </p:spPr>
      </p:pic>
    </p:spTree>
    <p:extLst>
      <p:ext uri="{BB962C8B-B14F-4D97-AF65-F5344CB8AC3E}">
        <p14:creationId xmlns:p14="http://schemas.microsoft.com/office/powerpoint/2010/main" val="18453828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C84127C1-A867-0940-AAE0-3B0C212478A1}"/>
              </a:ext>
            </a:extLst>
          </p:cNvPr>
          <p:cNvSpPr txBox="1"/>
          <p:nvPr/>
        </p:nvSpPr>
        <p:spPr>
          <a:xfrm>
            <a:off x="333375" y="304800"/>
            <a:ext cx="6191250" cy="9110186"/>
          </a:xfrm>
          <a:prstGeom prst="rect">
            <a:avLst/>
          </a:prstGeom>
          <a:noFill/>
        </p:spPr>
        <p:txBody>
          <a:bodyPr wrap="square" rtlCol="0">
            <a:spAutoFit/>
          </a:bodyPr>
          <a:lstStyle/>
          <a:p>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ここで、本ソフトを使うにあたりどの</a:t>
            </a:r>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COM</a:t>
            </a:r>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ポートに接続されたかを確認する必要があります。以下、接続した</a:t>
            </a:r>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COM</a:t>
            </a:r>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ポートの確認方法を記します。</a:t>
            </a:r>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「コントロールパネル→ハードウェアとサウンド→デバイスとプリンター」にアクセス。「</a:t>
            </a:r>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Mindstorms EV3</a:t>
            </a:r>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」を選択。</a:t>
            </a:r>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6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6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6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6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6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6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6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600" dirty="0">
              <a:latin typeface="M+ 2p light" panose="020B0402020203020204" pitchFamily="34" charset="-128"/>
              <a:ea typeface="M+ 2p light" panose="020B0402020203020204" pitchFamily="34" charset="-128"/>
              <a:cs typeface="M+ 2p light" panose="020B0402020203020204" pitchFamily="34" charset="-128"/>
            </a:endParaRPr>
          </a:p>
          <a:p>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「プロパティ」を開いて「ハードウェア」もしくは「サービス」タブを選択。この欄にかかれている</a:t>
            </a:r>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COM</a:t>
            </a:r>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ポートが接続元です。</a:t>
            </a:r>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6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6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6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6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6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6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6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6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6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6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6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6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6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6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6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600" dirty="0">
              <a:latin typeface="M+ 2p light" panose="020B0402020203020204" pitchFamily="34" charset="-128"/>
              <a:ea typeface="M+ 2p light" panose="020B0402020203020204" pitchFamily="34" charset="-128"/>
              <a:cs typeface="M+ 2p light" panose="020B0402020203020204" pitchFamily="34" charset="-128"/>
            </a:endParaRPr>
          </a:p>
          <a:p>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今回の例の場合は「</a:t>
            </a:r>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COM3</a:t>
            </a:r>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」となります。この</a:t>
            </a:r>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COM</a:t>
            </a:r>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ポートを必ず控えておいてください。</a:t>
            </a:r>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また、</a:t>
            </a:r>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Windows</a:t>
            </a:r>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標準の</a:t>
            </a:r>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Bluetooth</a:t>
            </a:r>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が不安定な場合、</a:t>
            </a:r>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TOSHIBA</a:t>
            </a:r>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製</a:t>
            </a:r>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Bluetooth</a:t>
            </a:r>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スタックを使用すると安定性が向上します。以下、</a:t>
            </a:r>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TOSHIBA</a:t>
            </a:r>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製</a:t>
            </a:r>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Bluetooth</a:t>
            </a:r>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スタックでの接続方法を記します。</a:t>
            </a:r>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p:txBody>
      </p:sp>
      <p:pic>
        <p:nvPicPr>
          <p:cNvPr id="6" name="図 5" descr="スクリーンショット が含まれている画像&#10;&#10;&#10;&#10;自動的に生成された説明">
            <a:extLst>
              <a:ext uri="{FF2B5EF4-FFF2-40B4-BE49-F238E27FC236}">
                <a16:creationId xmlns:a16="http://schemas.microsoft.com/office/drawing/2014/main" id="{6448E94C-B01E-1C45-AE9B-EE49F866D1B5}"/>
              </a:ext>
            </a:extLst>
          </p:cNvPr>
          <p:cNvPicPr>
            <a:picLocks noChangeAspect="1"/>
          </p:cNvPicPr>
          <p:nvPr/>
        </p:nvPicPr>
        <p:blipFill rotWithShape="1">
          <a:blip r:embed="rId2">
            <a:extLst>
              <a:ext uri="{28A0092B-C50C-407E-A947-70E740481C1C}">
                <a14:useLocalDpi xmlns:a14="http://schemas.microsoft.com/office/drawing/2010/main" val="0"/>
              </a:ext>
            </a:extLst>
          </a:blip>
          <a:srcRect t="64661" r="81569" b="11463"/>
          <a:stretch/>
        </p:blipFill>
        <p:spPr>
          <a:xfrm>
            <a:off x="2302331" y="1500152"/>
            <a:ext cx="2253337" cy="1641169"/>
          </a:xfrm>
          <a:prstGeom prst="rect">
            <a:avLst/>
          </a:prstGeom>
        </p:spPr>
      </p:pic>
      <p:grpSp>
        <p:nvGrpSpPr>
          <p:cNvPr id="2" name="グループ化 1">
            <a:extLst>
              <a:ext uri="{FF2B5EF4-FFF2-40B4-BE49-F238E27FC236}">
                <a16:creationId xmlns:a16="http://schemas.microsoft.com/office/drawing/2014/main" id="{D6742AC1-DFE6-463E-AD94-1FC97AC90154}"/>
              </a:ext>
            </a:extLst>
          </p:cNvPr>
          <p:cNvGrpSpPr/>
          <p:nvPr/>
        </p:nvGrpSpPr>
        <p:grpSpPr>
          <a:xfrm>
            <a:off x="420254" y="3855052"/>
            <a:ext cx="6104371" cy="3676651"/>
            <a:chOff x="420254" y="4336673"/>
            <a:chExt cx="6104371" cy="3676651"/>
          </a:xfrm>
        </p:grpSpPr>
        <p:pic>
          <p:nvPicPr>
            <p:cNvPr id="8" name="図 7" descr="スクリーンショット が含まれている画像&#10;&#10;&#10;&#10;自動的に生成された説明">
              <a:extLst>
                <a:ext uri="{FF2B5EF4-FFF2-40B4-BE49-F238E27FC236}">
                  <a16:creationId xmlns:a16="http://schemas.microsoft.com/office/drawing/2014/main" id="{51E7896B-BCC7-E944-9E85-3C144E9EBE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0254" y="4336673"/>
              <a:ext cx="2997200" cy="3676650"/>
            </a:xfrm>
            <a:prstGeom prst="rect">
              <a:avLst/>
            </a:prstGeom>
          </p:spPr>
        </p:pic>
        <p:pic>
          <p:nvPicPr>
            <p:cNvPr id="10" name="図 9" descr="スクリーンショット が含まれている画像&#10;&#10;&#10;&#10;自動的に生成された説明">
              <a:extLst>
                <a:ext uri="{FF2B5EF4-FFF2-40B4-BE49-F238E27FC236}">
                  <a16:creationId xmlns:a16="http://schemas.microsoft.com/office/drawing/2014/main" id="{851CEBB1-7E5B-C949-9CF5-51D4F5ECB33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15879" y="4336674"/>
              <a:ext cx="3008746" cy="3676650"/>
            </a:xfrm>
            <a:prstGeom prst="rect">
              <a:avLst/>
            </a:prstGeom>
          </p:spPr>
        </p:pic>
      </p:grpSp>
      <p:cxnSp>
        <p:nvCxnSpPr>
          <p:cNvPr id="12" name="直線コネクタ 11">
            <a:extLst>
              <a:ext uri="{FF2B5EF4-FFF2-40B4-BE49-F238E27FC236}">
                <a16:creationId xmlns:a16="http://schemas.microsoft.com/office/drawing/2014/main" id="{C96AC317-E2C0-9145-9361-AB2949E9DB1F}"/>
              </a:ext>
            </a:extLst>
          </p:cNvPr>
          <p:cNvCxnSpPr/>
          <p:nvPr/>
        </p:nvCxnSpPr>
        <p:spPr>
          <a:xfrm>
            <a:off x="1868384" y="5059218"/>
            <a:ext cx="277091"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直線コネクタ 12">
            <a:extLst>
              <a:ext uri="{FF2B5EF4-FFF2-40B4-BE49-F238E27FC236}">
                <a16:creationId xmlns:a16="http://schemas.microsoft.com/office/drawing/2014/main" id="{6644FFE0-3C27-A149-9FE9-B5144DE7A392}"/>
              </a:ext>
            </a:extLst>
          </p:cNvPr>
          <p:cNvCxnSpPr/>
          <p:nvPr/>
        </p:nvCxnSpPr>
        <p:spPr>
          <a:xfrm>
            <a:off x="5464628" y="4962236"/>
            <a:ext cx="277091"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601103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13BF3B94-4276-1D49-83E5-127C249C8D8B}"/>
              </a:ext>
            </a:extLst>
          </p:cNvPr>
          <p:cNvSpPr txBox="1"/>
          <p:nvPr/>
        </p:nvSpPr>
        <p:spPr>
          <a:xfrm>
            <a:off x="333375" y="304800"/>
            <a:ext cx="6191250" cy="9787295"/>
          </a:xfrm>
          <a:prstGeom prst="rect">
            <a:avLst/>
          </a:prstGeom>
          <a:noFill/>
        </p:spPr>
        <p:txBody>
          <a:bodyPr wrap="square" rtlCol="0">
            <a:spAutoFit/>
          </a:bodyPr>
          <a:lstStyle/>
          <a:p>
            <a:endParaRPr kumimoji="1" lang="en-US" altLang="ja-JP" sz="16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6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6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6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6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6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6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6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6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6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まずは「新しい接続」を押し、カスタムモードで接続を進めます。</a:t>
            </a:r>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a:t>
            </a:r>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接続先が無い場合は自動で接続画面に切り替わります。</a:t>
            </a:r>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a:t>
            </a:r>
          </a:p>
          <a:p>
            <a:endParaRPr kumimoji="1" lang="en-US" altLang="ja-JP" sz="16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6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6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6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6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6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6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6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6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600" dirty="0">
              <a:latin typeface="M+ 2p light" panose="020B0402020203020204" pitchFamily="34" charset="-128"/>
              <a:ea typeface="M+ 2p light" panose="020B0402020203020204" pitchFamily="34" charset="-128"/>
              <a:cs typeface="M+ 2p light" panose="020B0402020203020204" pitchFamily="34" charset="-128"/>
            </a:endParaRPr>
          </a:p>
          <a:p>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検索が終了したら、「</a:t>
            </a:r>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Mindstorms EV3</a:t>
            </a:r>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」を選択してください。パスコードは</a:t>
            </a:r>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 </a:t>
            </a:r>
            <a:r>
              <a:rPr lang="en" altLang="ja-JP" sz="1400" dirty="0">
                <a:latin typeface="M+ 2p light" panose="020B0402020203020204" pitchFamily="34" charset="-128"/>
                <a:ea typeface="M+ 2p light" panose="020B0402020203020204" pitchFamily="34" charset="-128"/>
                <a:cs typeface="M+ 2p light" panose="020B0402020203020204" pitchFamily="34" charset="-128"/>
              </a:rPr>
              <a:t>rc.conf.ini </a:t>
            </a:r>
            <a:r>
              <a:rPr lang="ja-JP" altLang="en-US" sz="1400" dirty="0" err="1">
                <a:latin typeface="M+ 2p light" panose="020B0402020203020204" pitchFamily="34" charset="-128"/>
                <a:ea typeface="M+ 2p light" panose="020B0402020203020204" pitchFamily="34" charset="-128"/>
                <a:cs typeface="M+ 2p light" panose="020B0402020203020204" pitchFamily="34" charset="-128"/>
              </a:rPr>
              <a:t>にて</a:t>
            </a:r>
            <a:r>
              <a:rPr lang="ja-JP" altLang="en-US" sz="1400" dirty="0">
                <a:latin typeface="M+ 2p light" panose="020B0402020203020204" pitchFamily="34" charset="-128"/>
                <a:ea typeface="M+ 2p light" panose="020B0402020203020204" pitchFamily="34" charset="-128"/>
                <a:cs typeface="M+ 2p light" panose="020B0402020203020204" pitchFamily="34" charset="-128"/>
              </a:rPr>
              <a:t>設定されている</a:t>
            </a:r>
            <a:r>
              <a:rPr lang="en-US" altLang="ja-JP" sz="1400" dirty="0">
                <a:latin typeface="M+ 2p light" panose="020B0402020203020204" pitchFamily="34" charset="-128"/>
                <a:ea typeface="M+ 2p light" panose="020B0402020203020204" pitchFamily="34" charset="-128"/>
                <a:cs typeface="M+ 2p light" panose="020B0402020203020204" pitchFamily="34" charset="-128"/>
              </a:rPr>
              <a:t> </a:t>
            </a:r>
            <a:r>
              <a:rPr lang="en-US" altLang="ja-JP" sz="1400" dirty="0" err="1">
                <a:latin typeface="M+ 2p light" panose="020B0402020203020204" pitchFamily="34" charset="-128"/>
                <a:ea typeface="M+ 2p light" panose="020B0402020203020204" pitchFamily="34" charset="-128"/>
                <a:cs typeface="M+ 2p light" panose="020B0402020203020204" pitchFamily="34" charset="-128"/>
              </a:rPr>
              <a:t>Pincode</a:t>
            </a:r>
            <a:r>
              <a:rPr lang="en-US" altLang="ja-JP" sz="1400" dirty="0">
                <a:latin typeface="M+ 2p light" panose="020B0402020203020204" pitchFamily="34" charset="-128"/>
                <a:ea typeface="M+ 2p light" panose="020B0402020203020204" pitchFamily="34" charset="-128"/>
                <a:cs typeface="M+ 2p light" panose="020B0402020203020204" pitchFamily="34" charset="-128"/>
              </a:rPr>
              <a:t> </a:t>
            </a:r>
            <a:r>
              <a:rPr lang="ja-JP" altLang="en-US" sz="1400" dirty="0">
                <a:latin typeface="M+ 2p light" panose="020B0402020203020204" pitchFamily="34" charset="-128"/>
                <a:ea typeface="M+ 2p light" panose="020B0402020203020204" pitchFamily="34" charset="-128"/>
                <a:cs typeface="M+ 2p light" panose="020B0402020203020204" pitchFamily="34" charset="-128"/>
              </a:rPr>
              <a:t>です。</a:t>
            </a:r>
            <a:endParaRPr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デフォルトは「</a:t>
            </a:r>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0000</a:t>
            </a:r>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」になっています。</a:t>
            </a:r>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サービス選択画面では「シリアルポート」を選択してください。</a:t>
            </a:r>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次の</a:t>
            </a:r>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COM</a:t>
            </a:r>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ポート選択画面では接続元の</a:t>
            </a:r>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COM</a:t>
            </a:r>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ポートを選択します。こだわりがなければデフォルトのままで構いません。</a:t>
            </a:r>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p:txBody>
      </p:sp>
      <p:grpSp>
        <p:nvGrpSpPr>
          <p:cNvPr id="7" name="グループ化 6">
            <a:extLst>
              <a:ext uri="{FF2B5EF4-FFF2-40B4-BE49-F238E27FC236}">
                <a16:creationId xmlns:a16="http://schemas.microsoft.com/office/drawing/2014/main" id="{4818F593-E13A-4563-8E30-B45955B2FF07}"/>
              </a:ext>
            </a:extLst>
          </p:cNvPr>
          <p:cNvGrpSpPr/>
          <p:nvPr/>
        </p:nvGrpSpPr>
        <p:grpSpPr>
          <a:xfrm>
            <a:off x="649045" y="304800"/>
            <a:ext cx="5559910" cy="2512903"/>
            <a:chOff x="504825" y="1135797"/>
            <a:chExt cx="5559910" cy="2512903"/>
          </a:xfrm>
        </p:grpSpPr>
        <p:pic>
          <p:nvPicPr>
            <p:cNvPr id="3" name="図 2">
              <a:extLst>
                <a:ext uri="{FF2B5EF4-FFF2-40B4-BE49-F238E27FC236}">
                  <a16:creationId xmlns:a16="http://schemas.microsoft.com/office/drawing/2014/main" id="{2C850DAF-969F-4779-A919-380F32AC97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4825" y="1135797"/>
              <a:ext cx="2466975" cy="2512903"/>
            </a:xfrm>
            <a:prstGeom prst="rect">
              <a:avLst/>
            </a:prstGeom>
          </p:spPr>
        </p:pic>
        <p:pic>
          <p:nvPicPr>
            <p:cNvPr id="6" name="図 5">
              <a:extLst>
                <a:ext uri="{FF2B5EF4-FFF2-40B4-BE49-F238E27FC236}">
                  <a16:creationId xmlns:a16="http://schemas.microsoft.com/office/drawing/2014/main" id="{D61801C9-3B36-4822-9D43-E4B86CFC32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67353" y="1135797"/>
              <a:ext cx="2997382" cy="2512903"/>
            </a:xfrm>
            <a:prstGeom prst="rect">
              <a:avLst/>
            </a:prstGeom>
          </p:spPr>
        </p:pic>
      </p:grpSp>
      <p:grpSp>
        <p:nvGrpSpPr>
          <p:cNvPr id="12" name="グループ化 11">
            <a:extLst>
              <a:ext uri="{FF2B5EF4-FFF2-40B4-BE49-F238E27FC236}">
                <a16:creationId xmlns:a16="http://schemas.microsoft.com/office/drawing/2014/main" id="{E938FC7A-74A4-4C49-B4B8-DF12847579D6}"/>
              </a:ext>
            </a:extLst>
          </p:cNvPr>
          <p:cNvGrpSpPr/>
          <p:nvPr/>
        </p:nvGrpSpPr>
        <p:grpSpPr>
          <a:xfrm>
            <a:off x="649045" y="3506420"/>
            <a:ext cx="5548156" cy="2342323"/>
            <a:chOff x="649045" y="4336673"/>
            <a:chExt cx="5548156" cy="2342323"/>
          </a:xfrm>
        </p:grpSpPr>
        <p:pic>
          <p:nvPicPr>
            <p:cNvPr id="9" name="図 8">
              <a:extLst>
                <a:ext uri="{FF2B5EF4-FFF2-40B4-BE49-F238E27FC236}">
                  <a16:creationId xmlns:a16="http://schemas.microsoft.com/office/drawing/2014/main" id="{23373C24-2B78-4A57-A078-469195D49D9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9045" y="4336673"/>
              <a:ext cx="2779955" cy="2342323"/>
            </a:xfrm>
            <a:prstGeom prst="rect">
              <a:avLst/>
            </a:prstGeom>
          </p:spPr>
        </p:pic>
        <p:pic>
          <p:nvPicPr>
            <p:cNvPr id="11" name="図 10">
              <a:extLst>
                <a:ext uri="{FF2B5EF4-FFF2-40B4-BE49-F238E27FC236}">
                  <a16:creationId xmlns:a16="http://schemas.microsoft.com/office/drawing/2014/main" id="{3331E13C-2CA1-4F91-AEA9-B558F3F8137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29001" y="4336673"/>
              <a:ext cx="2768200" cy="2342323"/>
            </a:xfrm>
            <a:prstGeom prst="rect">
              <a:avLst/>
            </a:prstGeom>
          </p:spPr>
        </p:pic>
      </p:grpSp>
      <p:grpSp>
        <p:nvGrpSpPr>
          <p:cNvPr id="17" name="グループ化 16">
            <a:extLst>
              <a:ext uri="{FF2B5EF4-FFF2-40B4-BE49-F238E27FC236}">
                <a16:creationId xmlns:a16="http://schemas.microsoft.com/office/drawing/2014/main" id="{BF89183A-FB98-4277-869C-F70282039EB9}"/>
              </a:ext>
            </a:extLst>
          </p:cNvPr>
          <p:cNvGrpSpPr/>
          <p:nvPr/>
        </p:nvGrpSpPr>
        <p:grpSpPr>
          <a:xfrm>
            <a:off x="649044" y="6537460"/>
            <a:ext cx="5548157" cy="2344349"/>
            <a:chOff x="649044" y="6537460"/>
            <a:chExt cx="5548157" cy="2344349"/>
          </a:xfrm>
        </p:grpSpPr>
        <p:pic>
          <p:nvPicPr>
            <p:cNvPr id="14" name="図 13">
              <a:extLst>
                <a:ext uri="{FF2B5EF4-FFF2-40B4-BE49-F238E27FC236}">
                  <a16:creationId xmlns:a16="http://schemas.microsoft.com/office/drawing/2014/main" id="{5C4D4D3D-B433-4F90-9BDF-795B0BEE8BD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9044" y="6538704"/>
              <a:ext cx="2779955" cy="2343105"/>
            </a:xfrm>
            <a:prstGeom prst="rect">
              <a:avLst/>
            </a:prstGeom>
          </p:spPr>
        </p:pic>
        <p:pic>
          <p:nvPicPr>
            <p:cNvPr id="16" name="図 15">
              <a:extLst>
                <a:ext uri="{FF2B5EF4-FFF2-40B4-BE49-F238E27FC236}">
                  <a16:creationId xmlns:a16="http://schemas.microsoft.com/office/drawing/2014/main" id="{1366F299-8B52-4312-8D27-FEAA3A2C2D9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427506" y="6537460"/>
              <a:ext cx="2769695" cy="2344349"/>
            </a:xfrm>
            <a:prstGeom prst="rect">
              <a:avLst/>
            </a:prstGeom>
          </p:spPr>
        </p:pic>
      </p:grpSp>
    </p:spTree>
    <p:extLst>
      <p:ext uri="{BB962C8B-B14F-4D97-AF65-F5344CB8AC3E}">
        <p14:creationId xmlns:p14="http://schemas.microsoft.com/office/powerpoint/2010/main" val="13131167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DA14A5C1-8D89-4308-ABFE-6CA3708C4F42}"/>
              </a:ext>
            </a:extLst>
          </p:cNvPr>
          <p:cNvSpPr txBox="1"/>
          <p:nvPr/>
        </p:nvSpPr>
        <p:spPr>
          <a:xfrm>
            <a:off x="333375" y="316159"/>
            <a:ext cx="6191250" cy="1231106"/>
          </a:xfrm>
          <a:prstGeom prst="rect">
            <a:avLst/>
          </a:prstGeom>
          <a:noFill/>
        </p:spPr>
        <p:txBody>
          <a:bodyPr wrap="square" rtlCol="0">
            <a:spAutoFit/>
          </a:bodyPr>
          <a:lstStyle/>
          <a:p>
            <a:r>
              <a:rPr kumimoji="1" lang="ja-JP" altLang="en-US" sz="3200" dirty="0">
                <a:latin typeface="M+ 2p light" panose="020B0402020203020204" pitchFamily="34" charset="-128"/>
                <a:ea typeface="M+ 2p light" panose="020B0402020203020204" pitchFamily="34" charset="-128"/>
                <a:cs typeface="M+ 2p light" panose="020B0402020203020204" pitchFamily="34" charset="-128"/>
              </a:rPr>
              <a:t>③起動方法</a:t>
            </a:r>
            <a:endParaRPr kumimoji="1" lang="en-US" altLang="ja-JP" sz="3200" dirty="0">
              <a:latin typeface="M+ 2p light" panose="020B0402020203020204" pitchFamily="34" charset="-128"/>
              <a:ea typeface="M+ 2p light" panose="020B0402020203020204" pitchFamily="34" charset="-128"/>
              <a:cs typeface="M+ 2p light" panose="020B0402020203020204" pitchFamily="34" charset="-128"/>
            </a:endParaRPr>
          </a:p>
          <a:p>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起動にあたり、コンパイル済みの</a:t>
            </a:r>
            <a:r>
              <a:rPr kumimoji="1" lang="ja-JP" altLang="en-US" sz="1400" dirty="0">
                <a:latin typeface="M+ 2p medium" panose="020B0503020203020204" pitchFamily="34" charset="-128"/>
                <a:ea typeface="M+ 2p medium" panose="020B0503020203020204" pitchFamily="34" charset="-128"/>
                <a:cs typeface="M+ 2p medium" panose="020B0503020203020204" pitchFamily="34" charset="-128"/>
              </a:rPr>
              <a:t>「</a:t>
            </a:r>
            <a:r>
              <a:rPr kumimoji="1" lang="en-US" altLang="ja-JP" sz="1400" dirty="0">
                <a:latin typeface="M+ 2p medium" panose="020B0503020203020204" pitchFamily="34" charset="-128"/>
                <a:ea typeface="M+ 2p medium" panose="020B0503020203020204" pitchFamily="34" charset="-128"/>
                <a:cs typeface="M+ 2p medium" panose="020B0503020203020204" pitchFamily="34" charset="-128"/>
              </a:rPr>
              <a:t>app_CtE</a:t>
            </a:r>
            <a:r>
              <a:rPr kumimoji="1" lang="ja-JP" altLang="en-US" sz="1400" dirty="0">
                <a:latin typeface="M+ 2p medium" panose="020B0503020203020204" pitchFamily="34" charset="-128"/>
                <a:ea typeface="M+ 2p medium" panose="020B0503020203020204" pitchFamily="34" charset="-128"/>
                <a:cs typeface="M+ 2p medium" panose="020B0503020203020204" pitchFamily="34" charset="-128"/>
              </a:rPr>
              <a:t>」</a:t>
            </a:r>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を</a:t>
            </a:r>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EV3</a:t>
            </a:r>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に送信しておいてください。起動すると</a:t>
            </a:r>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LED</a:t>
            </a:r>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がオレンジに点灯し、</a:t>
            </a:r>
            <a:r>
              <a:rPr kumimoji="1" lang="ja-JP" altLang="en-US" sz="1400" dirty="0">
                <a:latin typeface="M+ 2p medium" panose="020B0503020203020204" pitchFamily="34" charset="-128"/>
                <a:ea typeface="M+ 2p medium" panose="020B0503020203020204" pitchFamily="34" charset="-128"/>
                <a:cs typeface="M+ 2p medium" panose="020B0503020203020204" pitchFamily="34" charset="-128"/>
              </a:rPr>
              <a:t>「</a:t>
            </a:r>
            <a:r>
              <a:rPr kumimoji="1" lang="en-US" altLang="ja-JP" sz="1400" dirty="0">
                <a:latin typeface="M+ 2p medium" panose="020B0503020203020204" pitchFamily="34" charset="-128"/>
                <a:ea typeface="M+ 2p medium" panose="020B0503020203020204" pitchFamily="34" charset="-128"/>
                <a:cs typeface="M+ 2p medium" panose="020B0503020203020204" pitchFamily="34" charset="-128"/>
              </a:rPr>
              <a:t>Press Start</a:t>
            </a:r>
            <a:r>
              <a:rPr kumimoji="1" lang="ja-JP" altLang="en-US" sz="1400" dirty="0">
                <a:latin typeface="M+ 2p medium" panose="020B0503020203020204" pitchFamily="34" charset="-128"/>
                <a:ea typeface="M+ 2p medium" panose="020B0503020203020204" pitchFamily="34" charset="-128"/>
                <a:cs typeface="M+ 2p medium" panose="020B0503020203020204" pitchFamily="34" charset="-128"/>
              </a:rPr>
              <a:t>」</a:t>
            </a:r>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と表示されます。この状態で次に進んでください。</a:t>
            </a:r>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p:txBody>
      </p:sp>
      <p:pic>
        <p:nvPicPr>
          <p:cNvPr id="6" name="図 5">
            <a:extLst>
              <a:ext uri="{FF2B5EF4-FFF2-40B4-BE49-F238E27FC236}">
                <a16:creationId xmlns:a16="http://schemas.microsoft.com/office/drawing/2014/main" id="{06FCB92D-6915-43A1-9851-89439A40FE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60788" y="2017628"/>
            <a:ext cx="3153298" cy="2364973"/>
          </a:xfrm>
          <a:prstGeom prst="rect">
            <a:avLst/>
          </a:prstGeom>
        </p:spPr>
      </p:pic>
      <p:sp>
        <p:nvSpPr>
          <p:cNvPr id="7" name="テキスト ボックス 6">
            <a:extLst>
              <a:ext uri="{FF2B5EF4-FFF2-40B4-BE49-F238E27FC236}">
                <a16:creationId xmlns:a16="http://schemas.microsoft.com/office/drawing/2014/main" id="{EF280D26-4E8C-4477-931D-7DB1FF7EDFCC}"/>
              </a:ext>
            </a:extLst>
          </p:cNvPr>
          <p:cNvSpPr txBox="1"/>
          <p:nvPr/>
        </p:nvSpPr>
        <p:spPr>
          <a:xfrm>
            <a:off x="2698348" y="1623465"/>
            <a:ext cx="3826277" cy="800219"/>
          </a:xfrm>
          <a:prstGeom prst="rect">
            <a:avLst/>
          </a:prstGeom>
          <a:noFill/>
        </p:spPr>
        <p:txBody>
          <a:bodyPr wrap="square" rtlCol="0">
            <a:spAutoFit/>
          </a:bodyPr>
          <a:lstStyle/>
          <a:p>
            <a:r>
              <a:rPr kumimoji="1" lang="ja-JP" altLang="en-US" sz="1400" dirty="0">
                <a:latin typeface="M+ 1c light" panose="020B0403020204020204" pitchFamily="50" charset="-128"/>
                <a:ea typeface="M+ 1c light" panose="020B0403020204020204" pitchFamily="50" charset="-128"/>
                <a:cs typeface="M+ 1c light" panose="020B0403020204020204" pitchFamily="50" charset="-128"/>
              </a:rPr>
              <a:t>次に、</a:t>
            </a:r>
            <a:r>
              <a:rPr kumimoji="1" lang="en-US" altLang="ja-JP" sz="1400" dirty="0">
                <a:latin typeface="M+ 1c light" panose="020B0403020204020204" pitchFamily="50" charset="-128"/>
                <a:ea typeface="M+ 1c light" panose="020B0403020204020204" pitchFamily="50" charset="-128"/>
                <a:cs typeface="M+ 1c light" panose="020B0403020204020204" pitchFamily="50" charset="-128"/>
              </a:rPr>
              <a:t>Windows</a:t>
            </a:r>
            <a:r>
              <a:rPr kumimoji="1" lang="ja-JP" altLang="en-US" sz="1400" dirty="0">
                <a:latin typeface="M+ 1c light" panose="020B0403020204020204" pitchFamily="50" charset="-128"/>
                <a:ea typeface="M+ 1c light" panose="020B0403020204020204" pitchFamily="50" charset="-128"/>
                <a:cs typeface="M+ 1c light" panose="020B0403020204020204" pitchFamily="50" charset="-128"/>
              </a:rPr>
              <a:t>側のアプリを起動します。「</a:t>
            </a:r>
            <a:r>
              <a:rPr kumimoji="1" lang="en-US" altLang="ja-JP" sz="1400" dirty="0">
                <a:solidFill>
                  <a:srgbClr val="FF0000"/>
                </a:solidFill>
                <a:latin typeface="M+ 1p medium" panose="020B0603020203020204" pitchFamily="50" charset="-128"/>
                <a:ea typeface="M+ 1p medium" panose="020B0603020203020204" pitchFamily="50" charset="-128"/>
                <a:cs typeface="M+ 1p medium" panose="020B0603020203020204" pitchFamily="50" charset="-128"/>
              </a:rPr>
              <a:t>Connect to EV3.exe</a:t>
            </a:r>
            <a:r>
              <a:rPr kumimoji="1" lang="ja-JP" altLang="en-US" sz="1400" dirty="0">
                <a:latin typeface="M+ 1c light" panose="020B0403020204020204" pitchFamily="50" charset="-128"/>
                <a:ea typeface="M+ 1c light" panose="020B0403020204020204" pitchFamily="50" charset="-128"/>
                <a:cs typeface="M+ 1c light" panose="020B0403020204020204" pitchFamily="50" charset="-128"/>
              </a:rPr>
              <a:t>」です。</a:t>
            </a:r>
            <a:endParaRPr kumimoji="1" lang="en-US" altLang="ja-JP" sz="1400" dirty="0">
              <a:latin typeface="M+ 1c light" panose="020B0403020204020204" pitchFamily="50" charset="-128"/>
              <a:ea typeface="M+ 1c light" panose="020B0403020204020204" pitchFamily="50" charset="-128"/>
              <a:cs typeface="M+ 1c light" panose="020B0403020204020204" pitchFamily="50" charset="-128"/>
            </a:endParaRPr>
          </a:p>
          <a:p>
            <a:endParaRPr kumimoji="1" lang="ja-JP" altLang="en-US" dirty="0"/>
          </a:p>
        </p:txBody>
      </p:sp>
      <p:pic>
        <p:nvPicPr>
          <p:cNvPr id="9" name="図 8">
            <a:extLst>
              <a:ext uri="{FF2B5EF4-FFF2-40B4-BE49-F238E27FC236}">
                <a16:creationId xmlns:a16="http://schemas.microsoft.com/office/drawing/2014/main" id="{C928229C-47FD-4340-B10D-35B7024A0746}"/>
              </a:ext>
            </a:extLst>
          </p:cNvPr>
          <p:cNvPicPr>
            <a:picLocks noChangeAspect="1"/>
          </p:cNvPicPr>
          <p:nvPr/>
        </p:nvPicPr>
        <p:blipFill rotWithShape="1">
          <a:blip r:embed="rId3">
            <a:extLst>
              <a:ext uri="{28A0092B-C50C-407E-A947-70E740481C1C}">
                <a14:useLocalDpi xmlns:a14="http://schemas.microsoft.com/office/drawing/2010/main" val="0"/>
              </a:ext>
            </a:extLst>
          </a:blip>
          <a:srcRect l="30557" t="11463" r="2360" b="12203"/>
          <a:stretch/>
        </p:blipFill>
        <p:spPr>
          <a:xfrm>
            <a:off x="2698348" y="2219212"/>
            <a:ext cx="3997727" cy="2557552"/>
          </a:xfrm>
          <a:prstGeom prst="rect">
            <a:avLst/>
          </a:prstGeom>
        </p:spPr>
      </p:pic>
      <p:pic>
        <p:nvPicPr>
          <p:cNvPr id="11" name="図 10">
            <a:extLst>
              <a:ext uri="{FF2B5EF4-FFF2-40B4-BE49-F238E27FC236}">
                <a16:creationId xmlns:a16="http://schemas.microsoft.com/office/drawing/2014/main" id="{E2138598-3D28-449F-9092-02110C813535}"/>
              </a:ext>
            </a:extLst>
          </p:cNvPr>
          <p:cNvPicPr>
            <a:picLocks noChangeAspect="1"/>
          </p:cNvPicPr>
          <p:nvPr/>
        </p:nvPicPr>
        <p:blipFill rotWithShape="1">
          <a:blip r:embed="rId4">
            <a:extLst>
              <a:ext uri="{28A0092B-C50C-407E-A947-70E740481C1C}">
                <a14:useLocalDpi xmlns:a14="http://schemas.microsoft.com/office/drawing/2010/main" val="0"/>
              </a:ext>
            </a:extLst>
          </a:blip>
          <a:srcRect l="18195" t="2911" r="18055" b="9091"/>
          <a:stretch/>
        </p:blipFill>
        <p:spPr>
          <a:xfrm>
            <a:off x="1373741" y="6468574"/>
            <a:ext cx="4110515" cy="3190053"/>
          </a:xfrm>
          <a:prstGeom prst="rect">
            <a:avLst/>
          </a:prstGeom>
        </p:spPr>
      </p:pic>
      <p:sp>
        <p:nvSpPr>
          <p:cNvPr id="12" name="テキスト ボックス 11">
            <a:extLst>
              <a:ext uri="{FF2B5EF4-FFF2-40B4-BE49-F238E27FC236}">
                <a16:creationId xmlns:a16="http://schemas.microsoft.com/office/drawing/2014/main" id="{C56F8999-EAA2-4D97-8747-A0F6B12BED63}"/>
              </a:ext>
            </a:extLst>
          </p:cNvPr>
          <p:cNvSpPr txBox="1"/>
          <p:nvPr/>
        </p:nvSpPr>
        <p:spPr>
          <a:xfrm>
            <a:off x="333374" y="4868136"/>
            <a:ext cx="6191250" cy="1600438"/>
          </a:xfrm>
          <a:prstGeom prst="rect">
            <a:avLst/>
          </a:prstGeom>
          <a:noFill/>
        </p:spPr>
        <p:txBody>
          <a:bodyPr wrap="square" rtlCol="0">
            <a:spAutoFit/>
          </a:bodyPr>
          <a:lstStyle/>
          <a:p>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起動すると以下のような画面が表示されます。まずは</a:t>
            </a:r>
            <a:r>
              <a:rPr kumimoji="1" lang="en-US" altLang="ja-JP" sz="1400" dirty="0">
                <a:solidFill>
                  <a:srgbClr val="00B0F0"/>
                </a:solidFill>
                <a:latin typeface="M+ 2p medium" panose="020B0503020203020204" pitchFamily="34" charset="-128"/>
                <a:ea typeface="M+ 2p medium" panose="020B0503020203020204" pitchFamily="34" charset="-128"/>
                <a:cs typeface="M+ 2p medium" panose="020B0503020203020204" pitchFamily="34" charset="-128"/>
              </a:rPr>
              <a:t>COM</a:t>
            </a:r>
            <a:r>
              <a:rPr kumimoji="1" lang="ja-JP" altLang="en-US" sz="1400" dirty="0">
                <a:solidFill>
                  <a:srgbClr val="00B0F0"/>
                </a:solidFill>
                <a:latin typeface="M+ 2p medium" panose="020B0503020203020204" pitchFamily="34" charset="-128"/>
                <a:ea typeface="M+ 2p medium" panose="020B0503020203020204" pitchFamily="34" charset="-128"/>
                <a:cs typeface="M+ 2p medium" panose="020B0503020203020204" pitchFamily="34" charset="-128"/>
              </a:rPr>
              <a:t>ポート</a:t>
            </a:r>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を設定してください。これは先ほどの</a:t>
            </a:r>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Bluetooth</a:t>
            </a:r>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の接続の際に控えた</a:t>
            </a:r>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COM</a:t>
            </a:r>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ポートです。次に、</a:t>
            </a:r>
            <a:r>
              <a:rPr kumimoji="1" lang="ja-JP" altLang="en-US" sz="1400" dirty="0">
                <a:solidFill>
                  <a:srgbClr val="FF0000"/>
                </a:solidFill>
                <a:latin typeface="M+ 2p medium" panose="020B0503020203020204" pitchFamily="34" charset="-128"/>
                <a:ea typeface="M+ 2p medium" panose="020B0503020203020204" pitchFamily="34" charset="-128"/>
                <a:cs typeface="M+ 2p medium" panose="020B0503020203020204" pitchFamily="34" charset="-128"/>
              </a:rPr>
              <a:t>赤い「</a:t>
            </a:r>
            <a:r>
              <a:rPr kumimoji="1" lang="en-US" altLang="ja-JP" sz="1400" dirty="0">
                <a:solidFill>
                  <a:srgbClr val="FF0000"/>
                </a:solidFill>
                <a:latin typeface="M+ 2p medium" panose="020B0503020203020204" pitchFamily="34" charset="-128"/>
                <a:ea typeface="M+ 2p medium" panose="020B0503020203020204" pitchFamily="34" charset="-128"/>
                <a:cs typeface="M+ 2p medium" panose="020B0503020203020204" pitchFamily="34" charset="-128"/>
              </a:rPr>
              <a:t>Connect</a:t>
            </a:r>
            <a:r>
              <a:rPr kumimoji="1" lang="ja-JP" altLang="en-US" sz="1400" dirty="0">
                <a:solidFill>
                  <a:srgbClr val="FF0000"/>
                </a:solidFill>
                <a:latin typeface="M+ 2p medium" panose="020B0503020203020204" pitchFamily="34" charset="-128"/>
                <a:ea typeface="M+ 2p medium" panose="020B0503020203020204" pitchFamily="34" charset="-128"/>
                <a:cs typeface="M+ 2p medium" panose="020B0503020203020204" pitchFamily="34" charset="-128"/>
              </a:rPr>
              <a:t>」</a:t>
            </a:r>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ボタンを押すことで、</a:t>
            </a:r>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COM</a:t>
            </a:r>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ポートを開通させます。</a:t>
            </a:r>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a:t>
            </a:r>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開通する前に、</a:t>
            </a:r>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Tera Term</a:t>
            </a:r>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等の接続は</a:t>
            </a:r>
            <a:r>
              <a:rPr kumimoji="1" lang="ja-JP" altLang="en-US" sz="1400" dirty="0">
                <a:latin typeface="M+ 2c black" panose="020B0803020204020204" pitchFamily="50" charset="-128"/>
                <a:ea typeface="M+ 2c black" panose="020B0803020204020204" pitchFamily="50" charset="-128"/>
                <a:cs typeface="M+ 2c black" panose="020B0803020204020204" pitchFamily="50" charset="-128"/>
              </a:rPr>
              <a:t>全て切断</a:t>
            </a:r>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してください。</a:t>
            </a:r>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a:t>
            </a:r>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開通できればボタンが</a:t>
            </a:r>
            <a:r>
              <a:rPr kumimoji="1" lang="ja-JP" altLang="en-US" sz="1400" dirty="0">
                <a:solidFill>
                  <a:srgbClr val="00B050"/>
                </a:solidFill>
                <a:latin typeface="M+ 2p medium" panose="020B0503020203020204" pitchFamily="34" charset="-128"/>
                <a:ea typeface="M+ 2p medium" panose="020B0503020203020204" pitchFamily="34" charset="-128"/>
                <a:cs typeface="M+ 2p medium" panose="020B0503020203020204" pitchFamily="34" charset="-128"/>
              </a:rPr>
              <a:t>緑色</a:t>
            </a:r>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に変わります。開通できなかった場合、例外が発生し、エラーが起こります。この時点では、</a:t>
            </a:r>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EV3</a:t>
            </a:r>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側には何も変化は起きません。</a:t>
            </a:r>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p:txBody>
      </p:sp>
      <p:sp>
        <p:nvSpPr>
          <p:cNvPr id="16" name="円: 塗りつぶしなし 15">
            <a:extLst>
              <a:ext uri="{FF2B5EF4-FFF2-40B4-BE49-F238E27FC236}">
                <a16:creationId xmlns:a16="http://schemas.microsoft.com/office/drawing/2014/main" id="{2B3FF924-C5F8-4C22-AA47-07F1BC0EFBE3}"/>
              </a:ext>
            </a:extLst>
          </p:cNvPr>
          <p:cNvSpPr/>
          <p:nvPr/>
        </p:nvSpPr>
        <p:spPr>
          <a:xfrm>
            <a:off x="1303018" y="6701291"/>
            <a:ext cx="681990" cy="291465"/>
          </a:xfrm>
          <a:prstGeom prst="donut">
            <a:avLst>
              <a:gd name="adj" fmla="val 7204"/>
            </a:avLst>
          </a:prstGeom>
          <a:solidFill>
            <a:srgbClr val="FF0000"/>
          </a:solidFill>
          <a:ln w="9525"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7" name="円: 塗りつぶしなし 16">
            <a:extLst>
              <a:ext uri="{FF2B5EF4-FFF2-40B4-BE49-F238E27FC236}">
                <a16:creationId xmlns:a16="http://schemas.microsoft.com/office/drawing/2014/main" id="{B97DB27D-DA33-43EC-96D2-109250420D1C}"/>
              </a:ext>
            </a:extLst>
          </p:cNvPr>
          <p:cNvSpPr/>
          <p:nvPr/>
        </p:nvSpPr>
        <p:spPr>
          <a:xfrm>
            <a:off x="2500428" y="6701290"/>
            <a:ext cx="771409" cy="291465"/>
          </a:xfrm>
          <a:prstGeom prst="donut">
            <a:avLst>
              <a:gd name="adj" fmla="val 7204"/>
            </a:avLst>
          </a:prstGeom>
          <a:solidFill>
            <a:srgbClr val="00B0F0"/>
          </a:solidFill>
          <a:ln w="9525" cmpd="sng">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8" name="円: 塗りつぶしなし 17">
            <a:extLst>
              <a:ext uri="{FF2B5EF4-FFF2-40B4-BE49-F238E27FC236}">
                <a16:creationId xmlns:a16="http://schemas.microsoft.com/office/drawing/2014/main" id="{9D695935-4A00-4AC1-85AA-0ECFA12EDA77}"/>
              </a:ext>
            </a:extLst>
          </p:cNvPr>
          <p:cNvSpPr/>
          <p:nvPr/>
        </p:nvSpPr>
        <p:spPr>
          <a:xfrm>
            <a:off x="5044272" y="2931956"/>
            <a:ext cx="867251" cy="867198"/>
          </a:xfrm>
          <a:prstGeom prst="donut">
            <a:avLst>
              <a:gd name="adj" fmla="val 7204"/>
            </a:avLst>
          </a:prstGeom>
          <a:solidFill>
            <a:srgbClr val="FF0000"/>
          </a:solidFill>
          <a:ln w="9525"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Tree>
    <p:extLst>
      <p:ext uri="{BB962C8B-B14F-4D97-AF65-F5344CB8AC3E}">
        <p14:creationId xmlns:p14="http://schemas.microsoft.com/office/powerpoint/2010/main" val="25321157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CB1F69ED-1CDB-4A35-A231-9FF03A9A82E8}"/>
              </a:ext>
            </a:extLst>
          </p:cNvPr>
          <p:cNvPicPr>
            <a:picLocks noChangeAspect="1"/>
          </p:cNvPicPr>
          <p:nvPr/>
        </p:nvPicPr>
        <p:blipFill rotWithShape="1">
          <a:blip r:embed="rId2">
            <a:extLst>
              <a:ext uri="{28A0092B-C50C-407E-A947-70E740481C1C}">
                <a14:useLocalDpi xmlns:a14="http://schemas.microsoft.com/office/drawing/2010/main" val="0"/>
              </a:ext>
            </a:extLst>
          </a:blip>
          <a:srcRect l="18611" t="3557" r="18333" b="9486"/>
          <a:stretch/>
        </p:blipFill>
        <p:spPr>
          <a:xfrm>
            <a:off x="2270125" y="238580"/>
            <a:ext cx="4324350" cy="3352800"/>
          </a:xfrm>
          <a:prstGeom prst="rect">
            <a:avLst/>
          </a:prstGeom>
        </p:spPr>
      </p:pic>
      <p:sp>
        <p:nvSpPr>
          <p:cNvPr id="6" name="円: 塗りつぶしなし 5">
            <a:extLst>
              <a:ext uri="{FF2B5EF4-FFF2-40B4-BE49-F238E27FC236}">
                <a16:creationId xmlns:a16="http://schemas.microsoft.com/office/drawing/2014/main" id="{9323E4EF-5157-4A7B-9FF0-D5B12FF7E72C}"/>
              </a:ext>
            </a:extLst>
          </p:cNvPr>
          <p:cNvSpPr/>
          <p:nvPr/>
        </p:nvSpPr>
        <p:spPr>
          <a:xfrm>
            <a:off x="2688423" y="463621"/>
            <a:ext cx="483402" cy="260279"/>
          </a:xfrm>
          <a:prstGeom prst="donut">
            <a:avLst>
              <a:gd name="adj" fmla="val 7204"/>
            </a:avLst>
          </a:prstGeom>
          <a:solidFill>
            <a:srgbClr val="FF0000"/>
          </a:solidFill>
          <a:ln w="9525"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 name="矢印: 右 6">
            <a:extLst>
              <a:ext uri="{FF2B5EF4-FFF2-40B4-BE49-F238E27FC236}">
                <a16:creationId xmlns:a16="http://schemas.microsoft.com/office/drawing/2014/main" id="{0EBD9DDD-F033-42F9-9C95-50B9D02B26F6}"/>
              </a:ext>
            </a:extLst>
          </p:cNvPr>
          <p:cNvSpPr/>
          <p:nvPr/>
        </p:nvSpPr>
        <p:spPr>
          <a:xfrm>
            <a:off x="1720048" y="428468"/>
            <a:ext cx="498475" cy="367777"/>
          </a:xfrm>
          <a:prstGeom prst="rightArrow">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A06ADDF0-CDCE-4C79-A979-7AACE06528F5}"/>
              </a:ext>
            </a:extLst>
          </p:cNvPr>
          <p:cNvSpPr txBox="1"/>
          <p:nvPr/>
        </p:nvSpPr>
        <p:spPr>
          <a:xfrm>
            <a:off x="142874" y="463621"/>
            <a:ext cx="1685925" cy="954107"/>
          </a:xfrm>
          <a:prstGeom prst="rect">
            <a:avLst/>
          </a:prstGeom>
          <a:noFill/>
        </p:spPr>
        <p:txBody>
          <a:bodyPr wrap="square" rtlCol="0">
            <a:spAutoFit/>
          </a:bodyPr>
          <a:lstStyle/>
          <a:p>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これが接続された状態です。再度押せば、接続は解除されます。</a:t>
            </a:r>
          </a:p>
        </p:txBody>
      </p:sp>
      <p:sp>
        <p:nvSpPr>
          <p:cNvPr id="9" name="テキスト ボックス 8">
            <a:extLst>
              <a:ext uri="{FF2B5EF4-FFF2-40B4-BE49-F238E27FC236}">
                <a16:creationId xmlns:a16="http://schemas.microsoft.com/office/drawing/2014/main" id="{2FB15848-01D8-43BD-8063-5AEC71C73CC4}"/>
              </a:ext>
            </a:extLst>
          </p:cNvPr>
          <p:cNvSpPr txBox="1"/>
          <p:nvPr/>
        </p:nvSpPr>
        <p:spPr>
          <a:xfrm>
            <a:off x="333375" y="3626533"/>
            <a:ext cx="6191250" cy="6124754"/>
          </a:xfrm>
          <a:prstGeom prst="rect">
            <a:avLst/>
          </a:prstGeom>
          <a:noFill/>
        </p:spPr>
        <p:txBody>
          <a:bodyPr wrap="square" rtlCol="0">
            <a:spAutoFit/>
          </a:bodyPr>
          <a:lstStyle/>
          <a:p>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接続が完了したら、</a:t>
            </a:r>
            <a:r>
              <a:rPr kumimoji="1" lang="ja-JP" altLang="en-US" sz="1400" dirty="0">
                <a:solidFill>
                  <a:srgbClr val="FF0000"/>
                </a:solidFill>
                <a:latin typeface="M+ 2p medium" panose="020B0503020203020204" pitchFamily="34" charset="-128"/>
                <a:ea typeface="M+ 2p medium" panose="020B0503020203020204" pitchFamily="34" charset="-128"/>
                <a:cs typeface="M+ 2p medium" panose="020B0503020203020204" pitchFamily="34" charset="-128"/>
              </a:rPr>
              <a:t>「</a:t>
            </a:r>
            <a:r>
              <a:rPr kumimoji="1" lang="en-US" altLang="ja-JP" sz="1400" dirty="0">
                <a:solidFill>
                  <a:srgbClr val="FF0000"/>
                </a:solidFill>
                <a:latin typeface="M+ 2p medium" panose="020B0503020203020204" pitchFamily="34" charset="-128"/>
                <a:ea typeface="M+ 2p medium" panose="020B0503020203020204" pitchFamily="34" charset="-128"/>
                <a:cs typeface="M+ 2p medium" panose="020B0503020203020204" pitchFamily="34" charset="-128"/>
              </a:rPr>
              <a:t>Start</a:t>
            </a:r>
            <a:r>
              <a:rPr kumimoji="1" lang="ja-JP" altLang="en-US" sz="1400" dirty="0">
                <a:solidFill>
                  <a:srgbClr val="FF0000"/>
                </a:solidFill>
                <a:latin typeface="M+ 2p medium" panose="020B0503020203020204" pitchFamily="34" charset="-128"/>
                <a:ea typeface="M+ 2p medium" panose="020B0503020203020204" pitchFamily="34" charset="-128"/>
                <a:cs typeface="M+ 2p medium" panose="020B0503020203020204" pitchFamily="34" charset="-128"/>
              </a:rPr>
              <a:t>」</a:t>
            </a:r>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を押してください。正常に作動すれば、</a:t>
            </a:r>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EV3</a:t>
            </a:r>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側での送受信が始まります。センサー値を取得するにはセンサーを</a:t>
            </a:r>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Config</a:t>
            </a:r>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する必要があるので、</a:t>
            </a:r>
            <a:r>
              <a:rPr kumimoji="1" lang="ja-JP" altLang="en-US" sz="1400" dirty="0">
                <a:solidFill>
                  <a:srgbClr val="00B0F0"/>
                </a:solidFill>
                <a:latin typeface="M+ 2p medium" panose="020B0503020203020204" pitchFamily="34" charset="-128"/>
                <a:ea typeface="M+ 2p medium" panose="020B0503020203020204" pitchFamily="34" charset="-128"/>
                <a:cs typeface="M+ 2p medium" panose="020B0503020203020204" pitchFamily="34" charset="-128"/>
              </a:rPr>
              <a:t>角ポートのモーター・センサー</a:t>
            </a:r>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を正確に選んでください。間違ったセンサーを選択すると、</a:t>
            </a:r>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EV3</a:t>
            </a:r>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側が固まってしまいます。</a:t>
            </a:r>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このようにセンサー値がリアルタイムで表示されます。また、角ポートの</a:t>
            </a:r>
            <a:r>
              <a:rPr kumimoji="1" lang="en-US" altLang="ja-JP" sz="1400" dirty="0">
                <a:solidFill>
                  <a:srgbClr val="00B0F0"/>
                </a:solidFill>
                <a:latin typeface="M+ 2p medium" panose="020B0503020203020204" pitchFamily="34" charset="-128"/>
                <a:ea typeface="M+ 2p medium" panose="020B0503020203020204" pitchFamily="34" charset="-128"/>
                <a:cs typeface="M+ 2p medium" panose="020B0503020203020204" pitchFamily="34" charset="-128"/>
              </a:rPr>
              <a:t>mode</a:t>
            </a:r>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を変更することで、取得する値を変えることができます。</a:t>
            </a:r>
            <a:r>
              <a:rPr kumimoji="1" lang="ja-JP" altLang="en-US" sz="1400" dirty="0">
                <a:solidFill>
                  <a:srgbClr val="FFC000"/>
                </a:solidFill>
                <a:latin typeface="M+ 2p medium" panose="020B0503020203020204" pitchFamily="34" charset="-128"/>
                <a:ea typeface="M+ 2p medium" panose="020B0503020203020204" pitchFamily="34" charset="-128"/>
                <a:cs typeface="M+ 2p medium" panose="020B0503020203020204" pitchFamily="34" charset="-128"/>
              </a:rPr>
              <a:t>「</a:t>
            </a:r>
            <a:r>
              <a:rPr kumimoji="1" lang="en-US" altLang="ja-JP" sz="1400" dirty="0">
                <a:solidFill>
                  <a:srgbClr val="FFC000"/>
                </a:solidFill>
                <a:latin typeface="M+ 2p medium" panose="020B0503020203020204" pitchFamily="34" charset="-128"/>
                <a:ea typeface="M+ 2p medium" panose="020B0503020203020204" pitchFamily="34" charset="-128"/>
                <a:cs typeface="M+ 2p medium" panose="020B0503020203020204" pitchFamily="34" charset="-128"/>
              </a:rPr>
              <a:t>Reset</a:t>
            </a:r>
            <a:r>
              <a:rPr kumimoji="1" lang="ja-JP" altLang="en-US" sz="1400" dirty="0">
                <a:solidFill>
                  <a:srgbClr val="FFC000"/>
                </a:solidFill>
                <a:latin typeface="M+ 2p medium" panose="020B0503020203020204" pitchFamily="34" charset="-128"/>
                <a:ea typeface="M+ 2p medium" panose="020B0503020203020204" pitchFamily="34" charset="-128"/>
                <a:cs typeface="M+ 2p medium" panose="020B0503020203020204" pitchFamily="34" charset="-128"/>
              </a:rPr>
              <a:t>」</a:t>
            </a:r>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ボタンはジャイロセンサーとモーターのみ有効です。その他センサー別の各種設定は別の項で説明いたします。</a:t>
            </a:r>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終了時は必ず</a:t>
            </a:r>
            <a:r>
              <a:rPr kumimoji="1" lang="ja-JP" altLang="en-US" sz="1400" dirty="0">
                <a:solidFill>
                  <a:srgbClr val="FF0000"/>
                </a:solidFill>
                <a:latin typeface="M+ 2p medium" panose="020B0503020203020204" pitchFamily="34" charset="-128"/>
                <a:ea typeface="M+ 2p medium" panose="020B0503020203020204" pitchFamily="34" charset="-128"/>
                <a:cs typeface="M+ 2p medium" panose="020B0503020203020204" pitchFamily="34" charset="-128"/>
              </a:rPr>
              <a:t>「</a:t>
            </a:r>
            <a:r>
              <a:rPr kumimoji="1" lang="en-US" altLang="ja-JP" sz="1400" dirty="0">
                <a:solidFill>
                  <a:srgbClr val="FF0000"/>
                </a:solidFill>
                <a:latin typeface="M+ 2p medium" panose="020B0503020203020204" pitchFamily="34" charset="-128"/>
                <a:ea typeface="M+ 2p medium" panose="020B0503020203020204" pitchFamily="34" charset="-128"/>
                <a:cs typeface="M+ 2p medium" panose="020B0503020203020204" pitchFamily="34" charset="-128"/>
              </a:rPr>
              <a:t>End</a:t>
            </a:r>
            <a:r>
              <a:rPr kumimoji="1" lang="ja-JP" altLang="en-US" sz="1400" dirty="0">
                <a:solidFill>
                  <a:srgbClr val="FF0000"/>
                </a:solidFill>
                <a:latin typeface="M+ 2p medium" panose="020B0503020203020204" pitchFamily="34" charset="-128"/>
                <a:ea typeface="M+ 2p medium" panose="020B0503020203020204" pitchFamily="34" charset="-128"/>
                <a:cs typeface="M+ 2p medium" panose="020B0503020203020204" pitchFamily="34" charset="-128"/>
              </a:rPr>
              <a:t>」</a:t>
            </a:r>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を押した後、</a:t>
            </a:r>
            <a:r>
              <a:rPr kumimoji="1" lang="ja-JP" altLang="en-US" sz="1400" dirty="0">
                <a:solidFill>
                  <a:srgbClr val="92D050"/>
                </a:solidFill>
                <a:latin typeface="M+ 2p medium" panose="020B0503020203020204" pitchFamily="34" charset="-128"/>
                <a:ea typeface="M+ 2p medium" panose="020B0503020203020204" pitchFamily="34" charset="-128"/>
                <a:cs typeface="M+ 2p medium" panose="020B0503020203020204" pitchFamily="34" charset="-128"/>
              </a:rPr>
              <a:t>「</a:t>
            </a:r>
            <a:r>
              <a:rPr kumimoji="1" lang="en-US" altLang="ja-JP" sz="1400" dirty="0">
                <a:solidFill>
                  <a:srgbClr val="92D050"/>
                </a:solidFill>
                <a:latin typeface="M+ 2p medium" panose="020B0503020203020204" pitchFamily="34" charset="-128"/>
                <a:ea typeface="M+ 2p medium" panose="020B0503020203020204" pitchFamily="34" charset="-128"/>
                <a:cs typeface="M+ 2p medium" panose="020B0503020203020204" pitchFamily="34" charset="-128"/>
              </a:rPr>
              <a:t>Connect</a:t>
            </a:r>
            <a:r>
              <a:rPr kumimoji="1" lang="ja-JP" altLang="en-US" sz="1400" dirty="0">
                <a:solidFill>
                  <a:srgbClr val="92D050"/>
                </a:solidFill>
                <a:latin typeface="M+ 2p medium" panose="020B0503020203020204" pitchFamily="34" charset="-128"/>
                <a:ea typeface="M+ 2p medium" panose="020B0503020203020204" pitchFamily="34" charset="-128"/>
                <a:cs typeface="M+ 2p medium" panose="020B0503020203020204" pitchFamily="34" charset="-128"/>
              </a:rPr>
              <a:t>」</a:t>
            </a:r>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をもう一度押しシリアルポートを閉じてください。この作業を怠ると、</a:t>
            </a:r>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EV3</a:t>
            </a:r>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において次回</a:t>
            </a:r>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app</a:t>
            </a:r>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起動時にクラッシュします。</a:t>
            </a:r>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p:txBody>
      </p:sp>
      <p:sp>
        <p:nvSpPr>
          <p:cNvPr id="10" name="フレーム 9">
            <a:extLst>
              <a:ext uri="{FF2B5EF4-FFF2-40B4-BE49-F238E27FC236}">
                <a16:creationId xmlns:a16="http://schemas.microsoft.com/office/drawing/2014/main" id="{2FCAFE96-A7B0-4A4B-874C-45322FC96FA3}"/>
              </a:ext>
            </a:extLst>
          </p:cNvPr>
          <p:cNvSpPr/>
          <p:nvPr/>
        </p:nvSpPr>
        <p:spPr>
          <a:xfrm>
            <a:off x="3136900" y="685800"/>
            <a:ext cx="863600" cy="133350"/>
          </a:xfrm>
          <a:prstGeom prst="frame">
            <a:avLst/>
          </a:prstGeom>
          <a:solidFill>
            <a:srgbClr val="00B0F0"/>
          </a:solidFill>
          <a:ln w="63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1" name="フレーム 10">
            <a:extLst>
              <a:ext uri="{FF2B5EF4-FFF2-40B4-BE49-F238E27FC236}">
                <a16:creationId xmlns:a16="http://schemas.microsoft.com/office/drawing/2014/main" id="{B82DAFCD-7249-498D-A661-91DBDDF538FD}"/>
              </a:ext>
            </a:extLst>
          </p:cNvPr>
          <p:cNvSpPr/>
          <p:nvPr/>
        </p:nvSpPr>
        <p:spPr>
          <a:xfrm>
            <a:off x="3136900" y="1199695"/>
            <a:ext cx="863600" cy="133350"/>
          </a:xfrm>
          <a:prstGeom prst="frame">
            <a:avLst/>
          </a:prstGeom>
          <a:solidFill>
            <a:srgbClr val="00B0F0"/>
          </a:solidFill>
          <a:ln w="63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2" name="フレーム 11">
            <a:extLst>
              <a:ext uri="{FF2B5EF4-FFF2-40B4-BE49-F238E27FC236}">
                <a16:creationId xmlns:a16="http://schemas.microsoft.com/office/drawing/2014/main" id="{72BDB5C6-BF2A-4703-815C-E0973B74F77C}"/>
              </a:ext>
            </a:extLst>
          </p:cNvPr>
          <p:cNvSpPr/>
          <p:nvPr/>
        </p:nvSpPr>
        <p:spPr>
          <a:xfrm>
            <a:off x="3136900" y="1710415"/>
            <a:ext cx="863600" cy="133350"/>
          </a:xfrm>
          <a:prstGeom prst="frame">
            <a:avLst/>
          </a:prstGeom>
          <a:solidFill>
            <a:srgbClr val="00B0F0"/>
          </a:solidFill>
          <a:ln w="63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3" name="フレーム 12">
            <a:extLst>
              <a:ext uri="{FF2B5EF4-FFF2-40B4-BE49-F238E27FC236}">
                <a16:creationId xmlns:a16="http://schemas.microsoft.com/office/drawing/2014/main" id="{9796D062-D979-4D71-AF55-0099F8D40E82}"/>
              </a:ext>
            </a:extLst>
          </p:cNvPr>
          <p:cNvSpPr/>
          <p:nvPr/>
        </p:nvSpPr>
        <p:spPr>
          <a:xfrm>
            <a:off x="3136900" y="2224310"/>
            <a:ext cx="863600" cy="133350"/>
          </a:xfrm>
          <a:prstGeom prst="frame">
            <a:avLst/>
          </a:prstGeom>
          <a:solidFill>
            <a:srgbClr val="00B0F0"/>
          </a:solidFill>
          <a:ln w="63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4" name="フレーム 13">
            <a:extLst>
              <a:ext uri="{FF2B5EF4-FFF2-40B4-BE49-F238E27FC236}">
                <a16:creationId xmlns:a16="http://schemas.microsoft.com/office/drawing/2014/main" id="{BAAE675C-EBA4-483C-BBB6-31E7FEB5FD50}"/>
              </a:ext>
            </a:extLst>
          </p:cNvPr>
          <p:cNvSpPr/>
          <p:nvPr/>
        </p:nvSpPr>
        <p:spPr>
          <a:xfrm>
            <a:off x="5208588" y="685800"/>
            <a:ext cx="863600" cy="133350"/>
          </a:xfrm>
          <a:prstGeom prst="frame">
            <a:avLst/>
          </a:prstGeom>
          <a:solidFill>
            <a:srgbClr val="00B0F0"/>
          </a:solidFill>
          <a:ln w="63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5" name="フレーム 14">
            <a:extLst>
              <a:ext uri="{FF2B5EF4-FFF2-40B4-BE49-F238E27FC236}">
                <a16:creationId xmlns:a16="http://schemas.microsoft.com/office/drawing/2014/main" id="{66E865ED-83FC-485A-B70C-318308A186A1}"/>
              </a:ext>
            </a:extLst>
          </p:cNvPr>
          <p:cNvSpPr/>
          <p:nvPr/>
        </p:nvSpPr>
        <p:spPr>
          <a:xfrm>
            <a:off x="5208588" y="1199695"/>
            <a:ext cx="863600" cy="133350"/>
          </a:xfrm>
          <a:prstGeom prst="frame">
            <a:avLst/>
          </a:prstGeom>
          <a:solidFill>
            <a:srgbClr val="00B0F0"/>
          </a:solidFill>
          <a:ln w="63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6" name="フレーム 15">
            <a:extLst>
              <a:ext uri="{FF2B5EF4-FFF2-40B4-BE49-F238E27FC236}">
                <a16:creationId xmlns:a16="http://schemas.microsoft.com/office/drawing/2014/main" id="{DA2EBE07-1346-41E7-9B00-D303749C3707}"/>
              </a:ext>
            </a:extLst>
          </p:cNvPr>
          <p:cNvSpPr/>
          <p:nvPr/>
        </p:nvSpPr>
        <p:spPr>
          <a:xfrm>
            <a:off x="5208588" y="1710415"/>
            <a:ext cx="863600" cy="133350"/>
          </a:xfrm>
          <a:prstGeom prst="frame">
            <a:avLst/>
          </a:prstGeom>
          <a:solidFill>
            <a:srgbClr val="00B0F0"/>
          </a:solidFill>
          <a:ln w="63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7" name="フレーム 16">
            <a:extLst>
              <a:ext uri="{FF2B5EF4-FFF2-40B4-BE49-F238E27FC236}">
                <a16:creationId xmlns:a16="http://schemas.microsoft.com/office/drawing/2014/main" id="{3B95ABE5-F0A5-403A-BC7D-A0667B795AF3}"/>
              </a:ext>
            </a:extLst>
          </p:cNvPr>
          <p:cNvSpPr/>
          <p:nvPr/>
        </p:nvSpPr>
        <p:spPr>
          <a:xfrm>
            <a:off x="5208588" y="2224310"/>
            <a:ext cx="863600" cy="133350"/>
          </a:xfrm>
          <a:prstGeom prst="frame">
            <a:avLst/>
          </a:prstGeom>
          <a:solidFill>
            <a:srgbClr val="00B0F0"/>
          </a:solidFill>
          <a:ln w="63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pic>
        <p:nvPicPr>
          <p:cNvPr id="19" name="図 18">
            <a:extLst>
              <a:ext uri="{FF2B5EF4-FFF2-40B4-BE49-F238E27FC236}">
                <a16:creationId xmlns:a16="http://schemas.microsoft.com/office/drawing/2014/main" id="{CD4C084C-B116-4B64-BD9F-40BB5A9DEE6D}"/>
              </a:ext>
            </a:extLst>
          </p:cNvPr>
          <p:cNvPicPr>
            <a:picLocks noChangeAspect="1"/>
          </p:cNvPicPr>
          <p:nvPr/>
        </p:nvPicPr>
        <p:blipFill rotWithShape="1">
          <a:blip r:embed="rId3">
            <a:extLst>
              <a:ext uri="{28A0092B-C50C-407E-A947-70E740481C1C}">
                <a14:useLocalDpi xmlns:a14="http://schemas.microsoft.com/office/drawing/2010/main" val="0"/>
              </a:ext>
            </a:extLst>
          </a:blip>
          <a:srcRect l="18195" t="3311" r="17778" b="9733"/>
          <a:stretch/>
        </p:blipFill>
        <p:spPr>
          <a:xfrm>
            <a:off x="2236787" y="4615793"/>
            <a:ext cx="4391026" cy="3352800"/>
          </a:xfrm>
          <a:prstGeom prst="rect">
            <a:avLst/>
          </a:prstGeom>
        </p:spPr>
      </p:pic>
      <p:sp>
        <p:nvSpPr>
          <p:cNvPr id="20" name="円: 塗りつぶしなし 19">
            <a:extLst>
              <a:ext uri="{FF2B5EF4-FFF2-40B4-BE49-F238E27FC236}">
                <a16:creationId xmlns:a16="http://schemas.microsoft.com/office/drawing/2014/main" id="{2261CDBE-8EDA-49AE-99C4-6A93CDF095BD}"/>
              </a:ext>
            </a:extLst>
          </p:cNvPr>
          <p:cNvSpPr/>
          <p:nvPr/>
        </p:nvSpPr>
        <p:spPr>
          <a:xfrm>
            <a:off x="3094823" y="4858579"/>
            <a:ext cx="483402" cy="260279"/>
          </a:xfrm>
          <a:prstGeom prst="donut">
            <a:avLst>
              <a:gd name="adj" fmla="val 7204"/>
            </a:avLst>
          </a:prstGeom>
          <a:solidFill>
            <a:srgbClr val="FF0000"/>
          </a:solidFill>
          <a:ln w="9525"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1" name="円: 塗りつぶしなし 20">
            <a:extLst>
              <a:ext uri="{FF2B5EF4-FFF2-40B4-BE49-F238E27FC236}">
                <a16:creationId xmlns:a16="http://schemas.microsoft.com/office/drawing/2014/main" id="{C0B91447-1488-4EA8-A0DE-71D4D3695941}"/>
              </a:ext>
            </a:extLst>
          </p:cNvPr>
          <p:cNvSpPr/>
          <p:nvPr/>
        </p:nvSpPr>
        <p:spPr>
          <a:xfrm>
            <a:off x="2270125" y="4858579"/>
            <a:ext cx="483402" cy="260279"/>
          </a:xfrm>
          <a:prstGeom prst="donut">
            <a:avLst>
              <a:gd name="adj" fmla="val 7204"/>
            </a:avLst>
          </a:prstGeom>
          <a:solidFill>
            <a:srgbClr val="92D050"/>
          </a:solidFill>
          <a:ln w="9525" cmpd="sng">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2" name="矢印: 右 21">
            <a:extLst>
              <a:ext uri="{FF2B5EF4-FFF2-40B4-BE49-F238E27FC236}">
                <a16:creationId xmlns:a16="http://schemas.microsoft.com/office/drawing/2014/main" id="{9FB9E6B8-BB93-47DD-BADE-2F62BCA8C039}"/>
              </a:ext>
            </a:extLst>
          </p:cNvPr>
          <p:cNvSpPr/>
          <p:nvPr/>
        </p:nvSpPr>
        <p:spPr>
          <a:xfrm rot="18592206">
            <a:off x="2630585" y="5292031"/>
            <a:ext cx="365735" cy="334730"/>
          </a:xfrm>
          <a:prstGeom prst="rightArrow">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矢印: 右 22">
            <a:extLst>
              <a:ext uri="{FF2B5EF4-FFF2-40B4-BE49-F238E27FC236}">
                <a16:creationId xmlns:a16="http://schemas.microsoft.com/office/drawing/2014/main" id="{574E256A-A4E7-4197-90FF-ECDADF436E09}"/>
              </a:ext>
            </a:extLst>
          </p:cNvPr>
          <p:cNvSpPr/>
          <p:nvPr/>
        </p:nvSpPr>
        <p:spPr>
          <a:xfrm rot="14596655">
            <a:off x="4160812" y="5747787"/>
            <a:ext cx="365735" cy="334730"/>
          </a:xfrm>
          <a:prstGeom prst="rightArrow">
            <a:avLst/>
          </a:prstGeom>
          <a:solidFill>
            <a:srgbClr val="FFC000"/>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7164548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404625C7-3BE7-4CD1-945A-5A795F3600C7}"/>
              </a:ext>
            </a:extLst>
          </p:cNvPr>
          <p:cNvSpPr txBox="1"/>
          <p:nvPr/>
        </p:nvSpPr>
        <p:spPr>
          <a:xfrm>
            <a:off x="333375" y="528430"/>
            <a:ext cx="6191250" cy="7478970"/>
          </a:xfrm>
          <a:prstGeom prst="rect">
            <a:avLst/>
          </a:prstGeom>
          <a:noFill/>
        </p:spPr>
        <p:txBody>
          <a:bodyPr wrap="square" rtlCol="0">
            <a:spAutoFit/>
          </a:bodyPr>
          <a:lstStyle/>
          <a:p>
            <a:r>
              <a:rPr kumimoji="1" lang="ja-JP" altLang="en-US" sz="3200" dirty="0">
                <a:latin typeface="M+ 2p light" panose="020B0402020203020204" pitchFamily="34" charset="-128"/>
                <a:ea typeface="M+ 2p light" panose="020B0402020203020204" pitchFamily="34" charset="-128"/>
                <a:cs typeface="M+ 2p light" panose="020B0402020203020204" pitchFamily="34" charset="-128"/>
              </a:rPr>
              <a:t>④</a:t>
            </a:r>
            <a:r>
              <a:rPr kumimoji="1" lang="en-US" altLang="ja-JP" sz="3200" dirty="0">
                <a:latin typeface="M+ 2p light" panose="020B0402020203020204" pitchFamily="34" charset="-128"/>
                <a:ea typeface="M+ 2p light" panose="020B0402020203020204" pitchFamily="34" charset="-128"/>
                <a:cs typeface="M+ 2p light" panose="020B0402020203020204" pitchFamily="34" charset="-128"/>
              </a:rPr>
              <a:t>Windows</a:t>
            </a:r>
            <a:r>
              <a:rPr kumimoji="1" lang="ja-JP" altLang="en-US" sz="3200" dirty="0">
                <a:latin typeface="M+ 2p light" panose="020B0402020203020204" pitchFamily="34" charset="-128"/>
                <a:ea typeface="M+ 2p light" panose="020B0402020203020204" pitchFamily="34" charset="-128"/>
                <a:cs typeface="M+ 2p light" panose="020B0402020203020204" pitchFamily="34" charset="-128"/>
              </a:rPr>
              <a:t>側アプリの説明</a:t>
            </a:r>
            <a:endParaRPr kumimoji="1" lang="en-US" altLang="ja-JP" sz="3200" dirty="0">
              <a:latin typeface="M+ 2p light" panose="020B0402020203020204" pitchFamily="34" charset="-128"/>
              <a:ea typeface="M+ 2p light" panose="020B0402020203020204" pitchFamily="34" charset="-128"/>
              <a:cs typeface="M+ 2p light" panose="020B0402020203020204" pitchFamily="34" charset="-128"/>
            </a:endParaRPr>
          </a:p>
          <a:p>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センサー用のポート</a:t>
            </a:r>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1</a:t>
            </a:r>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a:t>
            </a:r>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4</a:t>
            </a:r>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の説明は以下の通りです。</a:t>
            </a:r>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また、モーター用のポート</a:t>
            </a:r>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A</a:t>
            </a:r>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a:t>
            </a:r>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D</a:t>
            </a:r>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の説明は以下の通りです。</a:t>
            </a:r>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以下、各センサーごとの説明を記します。</a:t>
            </a:r>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(ⅰ)</a:t>
            </a:r>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超音波センサー</a:t>
            </a:r>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[ULTRA SONIC]</a:t>
            </a: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(ⅱ)</a:t>
            </a:r>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ジャイロセンサー</a:t>
            </a:r>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[GYRO]</a:t>
            </a:r>
          </a:p>
        </p:txBody>
      </p:sp>
      <p:grpSp>
        <p:nvGrpSpPr>
          <p:cNvPr id="13" name="グループ化 12">
            <a:extLst>
              <a:ext uri="{FF2B5EF4-FFF2-40B4-BE49-F238E27FC236}">
                <a16:creationId xmlns:a16="http://schemas.microsoft.com/office/drawing/2014/main" id="{8AA653DB-DDA6-4D4C-B11C-322B1F522AFB}"/>
              </a:ext>
            </a:extLst>
          </p:cNvPr>
          <p:cNvGrpSpPr/>
          <p:nvPr/>
        </p:nvGrpSpPr>
        <p:grpSpPr>
          <a:xfrm>
            <a:off x="347187" y="1328649"/>
            <a:ext cx="6163626" cy="1384995"/>
            <a:chOff x="333375" y="1327732"/>
            <a:chExt cx="6163626" cy="1384995"/>
          </a:xfrm>
        </p:grpSpPr>
        <p:pic>
          <p:nvPicPr>
            <p:cNvPr id="4" name="図 3">
              <a:extLst>
                <a:ext uri="{FF2B5EF4-FFF2-40B4-BE49-F238E27FC236}">
                  <a16:creationId xmlns:a16="http://schemas.microsoft.com/office/drawing/2014/main" id="{06F08ECF-187E-4141-B271-9D7A3BFC2D29}"/>
                </a:ext>
              </a:extLst>
            </p:cNvPr>
            <p:cNvPicPr>
              <a:picLocks noChangeAspect="1"/>
            </p:cNvPicPr>
            <p:nvPr/>
          </p:nvPicPr>
          <p:blipFill rotWithShape="1">
            <a:blip r:embed="rId2">
              <a:extLst>
                <a:ext uri="{28A0092B-C50C-407E-A947-70E740481C1C}">
                  <a14:useLocalDpi xmlns:a14="http://schemas.microsoft.com/office/drawing/2010/main" val="0"/>
                </a:ext>
              </a:extLst>
            </a:blip>
            <a:srcRect l="19375" t="15168" r="50421" b="71245"/>
            <a:stretch/>
          </p:blipFill>
          <p:spPr>
            <a:xfrm>
              <a:off x="578169" y="1594950"/>
              <a:ext cx="3544251" cy="896391"/>
            </a:xfrm>
            <a:prstGeom prst="rect">
              <a:avLst/>
            </a:prstGeom>
          </p:spPr>
        </p:pic>
        <p:sp>
          <p:nvSpPr>
            <p:cNvPr id="5" name="テキスト ボックス 4">
              <a:extLst>
                <a:ext uri="{FF2B5EF4-FFF2-40B4-BE49-F238E27FC236}">
                  <a16:creationId xmlns:a16="http://schemas.microsoft.com/office/drawing/2014/main" id="{F1D33CF2-8F23-4F7E-A8CF-1EBBA054B7A7}"/>
                </a:ext>
              </a:extLst>
            </p:cNvPr>
            <p:cNvSpPr txBox="1"/>
            <p:nvPr/>
          </p:nvSpPr>
          <p:spPr>
            <a:xfrm>
              <a:off x="333375" y="1490933"/>
              <a:ext cx="360045" cy="369332"/>
            </a:xfrm>
            <a:prstGeom prst="rect">
              <a:avLst/>
            </a:prstGeom>
            <a:noFill/>
          </p:spPr>
          <p:txBody>
            <a:bodyPr wrap="square" rtlCol="0">
              <a:spAutoFit/>
            </a:bodyPr>
            <a:lstStyle/>
            <a:p>
              <a:r>
                <a:rPr kumimoji="1" lang="ja-JP" altLang="en-US" dirty="0">
                  <a:solidFill>
                    <a:srgbClr val="0070C0"/>
                  </a:solidFill>
                  <a:latin typeface="M+ 1c heavy" panose="020B0803020204020204" pitchFamily="50" charset="-128"/>
                  <a:ea typeface="M+ 1c heavy" panose="020B0803020204020204" pitchFamily="50" charset="-128"/>
                  <a:cs typeface="M+ 1c heavy" panose="020B0803020204020204" pitchFamily="50" charset="-128"/>
                </a:rPr>
                <a:t>①</a:t>
              </a:r>
            </a:p>
          </p:txBody>
        </p:sp>
        <p:sp>
          <p:nvSpPr>
            <p:cNvPr id="6" name="テキスト ボックス 5">
              <a:extLst>
                <a:ext uri="{FF2B5EF4-FFF2-40B4-BE49-F238E27FC236}">
                  <a16:creationId xmlns:a16="http://schemas.microsoft.com/office/drawing/2014/main" id="{20CC15EC-EBCA-4F1B-B683-B397D5402563}"/>
                </a:ext>
              </a:extLst>
            </p:cNvPr>
            <p:cNvSpPr txBox="1"/>
            <p:nvPr/>
          </p:nvSpPr>
          <p:spPr>
            <a:xfrm>
              <a:off x="513397" y="2101865"/>
              <a:ext cx="360045" cy="369332"/>
            </a:xfrm>
            <a:prstGeom prst="rect">
              <a:avLst/>
            </a:prstGeom>
            <a:noFill/>
          </p:spPr>
          <p:txBody>
            <a:bodyPr wrap="square" rtlCol="0">
              <a:spAutoFit/>
            </a:bodyPr>
            <a:lstStyle/>
            <a:p>
              <a:r>
                <a:rPr kumimoji="1" lang="ja-JP" altLang="en-US" dirty="0">
                  <a:solidFill>
                    <a:srgbClr val="0070C0"/>
                  </a:solidFill>
                  <a:latin typeface="M+ 1c heavy" panose="020B0803020204020204" pitchFamily="50" charset="-128"/>
                  <a:ea typeface="M+ 1c heavy" panose="020B0803020204020204" pitchFamily="50" charset="-128"/>
                  <a:cs typeface="M+ 1c heavy" panose="020B0803020204020204" pitchFamily="50" charset="-128"/>
                </a:rPr>
                <a:t>②</a:t>
              </a:r>
            </a:p>
          </p:txBody>
        </p:sp>
        <p:sp>
          <p:nvSpPr>
            <p:cNvPr id="7" name="テキスト ボックス 6">
              <a:extLst>
                <a:ext uri="{FF2B5EF4-FFF2-40B4-BE49-F238E27FC236}">
                  <a16:creationId xmlns:a16="http://schemas.microsoft.com/office/drawing/2014/main" id="{2CF6EB1F-E93E-4A0A-81A1-E893C47DE498}"/>
                </a:ext>
              </a:extLst>
            </p:cNvPr>
            <p:cNvSpPr txBox="1"/>
            <p:nvPr/>
          </p:nvSpPr>
          <p:spPr>
            <a:xfrm>
              <a:off x="2794635" y="1514301"/>
              <a:ext cx="360045" cy="369332"/>
            </a:xfrm>
            <a:prstGeom prst="rect">
              <a:avLst/>
            </a:prstGeom>
            <a:noFill/>
          </p:spPr>
          <p:txBody>
            <a:bodyPr wrap="square" rtlCol="0">
              <a:spAutoFit/>
            </a:bodyPr>
            <a:lstStyle/>
            <a:p>
              <a:r>
                <a:rPr kumimoji="1" lang="ja-JP" altLang="en-US" dirty="0">
                  <a:solidFill>
                    <a:srgbClr val="0070C0"/>
                  </a:solidFill>
                  <a:latin typeface="M+ 1c heavy" panose="020B0803020204020204" pitchFamily="50" charset="-128"/>
                  <a:ea typeface="M+ 1c heavy" panose="020B0803020204020204" pitchFamily="50" charset="-128"/>
                  <a:cs typeface="M+ 1c heavy" panose="020B0803020204020204" pitchFamily="50" charset="-128"/>
                </a:rPr>
                <a:t>③</a:t>
              </a:r>
            </a:p>
          </p:txBody>
        </p:sp>
        <p:sp>
          <p:nvSpPr>
            <p:cNvPr id="8" name="テキスト ボックス 7">
              <a:extLst>
                <a:ext uri="{FF2B5EF4-FFF2-40B4-BE49-F238E27FC236}">
                  <a16:creationId xmlns:a16="http://schemas.microsoft.com/office/drawing/2014/main" id="{28688908-8260-413A-9069-4C274A4F4FF2}"/>
                </a:ext>
              </a:extLst>
            </p:cNvPr>
            <p:cNvSpPr txBox="1"/>
            <p:nvPr/>
          </p:nvSpPr>
          <p:spPr>
            <a:xfrm>
              <a:off x="2794634" y="1749136"/>
              <a:ext cx="360045" cy="369332"/>
            </a:xfrm>
            <a:prstGeom prst="rect">
              <a:avLst/>
            </a:prstGeom>
            <a:noFill/>
          </p:spPr>
          <p:txBody>
            <a:bodyPr wrap="square" rtlCol="0">
              <a:spAutoFit/>
            </a:bodyPr>
            <a:lstStyle/>
            <a:p>
              <a:r>
                <a:rPr kumimoji="1" lang="ja-JP" altLang="en-US" dirty="0">
                  <a:solidFill>
                    <a:srgbClr val="0070C0"/>
                  </a:solidFill>
                  <a:latin typeface="M+ 1c heavy" panose="020B0803020204020204" pitchFamily="50" charset="-128"/>
                  <a:ea typeface="M+ 1c heavy" panose="020B0803020204020204" pitchFamily="50" charset="-128"/>
                  <a:cs typeface="M+ 1c heavy" panose="020B0803020204020204" pitchFamily="50" charset="-128"/>
                </a:rPr>
                <a:t>④</a:t>
              </a:r>
            </a:p>
          </p:txBody>
        </p:sp>
        <p:sp>
          <p:nvSpPr>
            <p:cNvPr id="9" name="テキスト ボックス 8">
              <a:extLst>
                <a:ext uri="{FF2B5EF4-FFF2-40B4-BE49-F238E27FC236}">
                  <a16:creationId xmlns:a16="http://schemas.microsoft.com/office/drawing/2014/main" id="{ACC15979-9C83-4396-8AC6-8E1D861C1AE0}"/>
                </a:ext>
              </a:extLst>
            </p:cNvPr>
            <p:cNvSpPr txBox="1"/>
            <p:nvPr/>
          </p:nvSpPr>
          <p:spPr>
            <a:xfrm>
              <a:off x="3278504" y="2043145"/>
              <a:ext cx="360045" cy="369332"/>
            </a:xfrm>
            <a:prstGeom prst="rect">
              <a:avLst/>
            </a:prstGeom>
            <a:noFill/>
          </p:spPr>
          <p:txBody>
            <a:bodyPr wrap="square" rtlCol="0">
              <a:spAutoFit/>
            </a:bodyPr>
            <a:lstStyle/>
            <a:p>
              <a:r>
                <a:rPr kumimoji="1" lang="ja-JP" altLang="en-US" dirty="0">
                  <a:solidFill>
                    <a:srgbClr val="0070C0"/>
                  </a:solidFill>
                  <a:latin typeface="M+ 1c heavy" panose="020B0803020204020204" pitchFamily="50" charset="-128"/>
                  <a:ea typeface="M+ 1c heavy" panose="020B0803020204020204" pitchFamily="50" charset="-128"/>
                  <a:cs typeface="M+ 1c heavy" panose="020B0803020204020204" pitchFamily="50" charset="-128"/>
                </a:rPr>
                <a:t>⑤</a:t>
              </a:r>
            </a:p>
          </p:txBody>
        </p:sp>
        <p:sp>
          <p:nvSpPr>
            <p:cNvPr id="10" name="テキスト ボックス 9">
              <a:extLst>
                <a:ext uri="{FF2B5EF4-FFF2-40B4-BE49-F238E27FC236}">
                  <a16:creationId xmlns:a16="http://schemas.microsoft.com/office/drawing/2014/main" id="{81F77753-149F-48FF-A0E2-7DA07145506D}"/>
                </a:ext>
              </a:extLst>
            </p:cNvPr>
            <p:cNvSpPr txBox="1"/>
            <p:nvPr/>
          </p:nvSpPr>
          <p:spPr>
            <a:xfrm>
              <a:off x="3935729" y="1564523"/>
              <a:ext cx="360045" cy="369332"/>
            </a:xfrm>
            <a:prstGeom prst="rect">
              <a:avLst/>
            </a:prstGeom>
            <a:noFill/>
          </p:spPr>
          <p:txBody>
            <a:bodyPr wrap="square" rtlCol="0">
              <a:spAutoFit/>
            </a:bodyPr>
            <a:lstStyle/>
            <a:p>
              <a:r>
                <a:rPr kumimoji="1" lang="ja-JP" altLang="en-US" dirty="0">
                  <a:solidFill>
                    <a:srgbClr val="0070C0"/>
                  </a:solidFill>
                  <a:latin typeface="M+ 1c heavy" panose="020B0803020204020204" pitchFamily="50" charset="-128"/>
                  <a:ea typeface="M+ 1c heavy" panose="020B0803020204020204" pitchFamily="50" charset="-128"/>
                  <a:cs typeface="M+ 1c heavy" panose="020B0803020204020204" pitchFamily="50" charset="-128"/>
                </a:rPr>
                <a:t>⑥</a:t>
              </a:r>
            </a:p>
          </p:txBody>
        </p:sp>
        <p:sp>
          <p:nvSpPr>
            <p:cNvPr id="12" name="テキスト ボックス 11">
              <a:extLst>
                <a:ext uri="{FF2B5EF4-FFF2-40B4-BE49-F238E27FC236}">
                  <a16:creationId xmlns:a16="http://schemas.microsoft.com/office/drawing/2014/main" id="{6F7FD689-83E5-4C30-B1DC-290FD7987921}"/>
                </a:ext>
              </a:extLst>
            </p:cNvPr>
            <p:cNvSpPr txBox="1"/>
            <p:nvPr/>
          </p:nvSpPr>
          <p:spPr>
            <a:xfrm>
              <a:off x="4452935" y="1327732"/>
              <a:ext cx="2044066" cy="1384995"/>
            </a:xfrm>
            <a:prstGeom prst="rect">
              <a:avLst/>
            </a:prstGeom>
            <a:noFill/>
          </p:spPr>
          <p:txBody>
            <a:bodyPr wrap="square" rtlCol="0">
              <a:spAutoFit/>
            </a:bodyPr>
            <a:lstStyle/>
            <a:p>
              <a:r>
                <a:rPr kumimoji="1" lang="ja-JP" altLang="en-US" sz="1400" dirty="0">
                  <a:solidFill>
                    <a:srgbClr val="0070C0"/>
                  </a:solidFill>
                  <a:latin typeface="M+ 1c heavy" panose="020B0803020204020204" pitchFamily="50" charset="-128"/>
                  <a:ea typeface="M+ 1c heavy" panose="020B0803020204020204" pitchFamily="50" charset="-128"/>
                  <a:cs typeface="M+ 1c heavy" panose="020B0803020204020204" pitchFamily="50" charset="-128"/>
                </a:rPr>
                <a:t>①</a:t>
              </a:r>
              <a:r>
                <a:rPr kumimoji="1" lang="ja-JP" altLang="en-US" sz="1400" dirty="0">
                  <a:latin typeface="M+ 1c medium" panose="020B0603020204020204" pitchFamily="50" charset="-128"/>
                  <a:ea typeface="M+ 1c medium" panose="020B0603020204020204" pitchFamily="50" charset="-128"/>
                  <a:cs typeface="M+ 1c medium" panose="020B0603020204020204" pitchFamily="50" charset="-128"/>
                </a:rPr>
                <a:t>ポート番号</a:t>
              </a:r>
              <a:endParaRPr kumimoji="1" lang="en-US" altLang="ja-JP" sz="1400" dirty="0">
                <a:latin typeface="M+ 1c medium" panose="020B0603020204020204" pitchFamily="50" charset="-128"/>
                <a:ea typeface="M+ 1c medium" panose="020B0603020204020204" pitchFamily="50" charset="-128"/>
                <a:cs typeface="M+ 1c medium" panose="020B0603020204020204" pitchFamily="50" charset="-128"/>
              </a:endParaRPr>
            </a:p>
            <a:p>
              <a:r>
                <a:rPr kumimoji="1" lang="ja-JP" altLang="en-US" sz="1400" dirty="0">
                  <a:solidFill>
                    <a:srgbClr val="0070C0"/>
                  </a:solidFill>
                  <a:latin typeface="M+ 1c heavy" panose="020B0803020204020204" pitchFamily="50" charset="-128"/>
                  <a:ea typeface="M+ 1c heavy" panose="020B0803020204020204" pitchFamily="50" charset="-128"/>
                  <a:cs typeface="M+ 1c heavy" panose="020B0803020204020204" pitchFamily="50" charset="-128"/>
                </a:rPr>
                <a:t>②</a:t>
              </a:r>
              <a:r>
                <a:rPr kumimoji="1" lang="ja-JP" altLang="en-US" sz="1400" dirty="0">
                  <a:latin typeface="M+ 1c medium" panose="020B0603020204020204" pitchFamily="50" charset="-128"/>
                  <a:ea typeface="M+ 1c medium" panose="020B0603020204020204" pitchFamily="50" charset="-128"/>
                  <a:cs typeface="M+ 1c medium" panose="020B0603020204020204" pitchFamily="50" charset="-128"/>
                </a:rPr>
                <a:t>センサーイメージ</a:t>
              </a:r>
              <a:endParaRPr kumimoji="1" lang="en-US" altLang="ja-JP" sz="1400" dirty="0">
                <a:latin typeface="M+ 1c medium" panose="020B0603020204020204" pitchFamily="50" charset="-128"/>
                <a:ea typeface="M+ 1c medium" panose="020B0603020204020204" pitchFamily="50" charset="-128"/>
                <a:cs typeface="M+ 1c medium" panose="020B0603020204020204" pitchFamily="50" charset="-128"/>
              </a:endParaRPr>
            </a:p>
            <a:p>
              <a:r>
                <a:rPr kumimoji="1" lang="ja-JP" altLang="en-US" sz="1400" dirty="0">
                  <a:solidFill>
                    <a:srgbClr val="0070C0"/>
                  </a:solidFill>
                  <a:latin typeface="M+ 1c heavy" panose="020B0803020204020204" pitchFamily="50" charset="-128"/>
                  <a:ea typeface="M+ 1c heavy" panose="020B0803020204020204" pitchFamily="50" charset="-128"/>
                  <a:cs typeface="M+ 1c heavy" panose="020B0803020204020204" pitchFamily="50" charset="-128"/>
                </a:rPr>
                <a:t>③</a:t>
              </a:r>
              <a:r>
                <a:rPr kumimoji="1" lang="ja-JP" altLang="en-US" sz="1400" dirty="0">
                  <a:latin typeface="M+ 1c medium" panose="020B0603020204020204" pitchFamily="50" charset="-128"/>
                  <a:ea typeface="M+ 1c medium" panose="020B0603020204020204" pitchFamily="50" charset="-128"/>
                  <a:cs typeface="M+ 1c medium" panose="020B0603020204020204" pitchFamily="50" charset="-128"/>
                </a:rPr>
                <a:t>センサー種選択</a:t>
              </a:r>
              <a:endParaRPr kumimoji="1" lang="en-US" altLang="ja-JP" sz="1400" dirty="0">
                <a:latin typeface="M+ 1c medium" panose="020B0603020204020204" pitchFamily="50" charset="-128"/>
                <a:ea typeface="M+ 1c medium" panose="020B0603020204020204" pitchFamily="50" charset="-128"/>
                <a:cs typeface="M+ 1c medium" panose="020B0603020204020204" pitchFamily="50" charset="-128"/>
              </a:endParaRPr>
            </a:p>
            <a:p>
              <a:r>
                <a:rPr kumimoji="1" lang="ja-JP" altLang="en-US" sz="1400" dirty="0">
                  <a:solidFill>
                    <a:srgbClr val="0070C0"/>
                  </a:solidFill>
                  <a:latin typeface="M+ 1c heavy" panose="020B0803020204020204" pitchFamily="50" charset="-128"/>
                  <a:ea typeface="M+ 1c heavy" panose="020B0803020204020204" pitchFamily="50" charset="-128"/>
                  <a:cs typeface="M+ 1c heavy" panose="020B0803020204020204" pitchFamily="50" charset="-128"/>
                </a:rPr>
                <a:t>④</a:t>
              </a:r>
              <a:r>
                <a:rPr kumimoji="1" lang="ja-JP" altLang="en-US" sz="1400" dirty="0">
                  <a:latin typeface="M+ 1c medium" panose="020B0603020204020204" pitchFamily="50" charset="-128"/>
                  <a:ea typeface="M+ 1c medium" panose="020B0603020204020204" pitchFamily="50" charset="-128"/>
                  <a:cs typeface="M+ 1c medium" panose="020B0603020204020204" pitchFamily="50" charset="-128"/>
                </a:rPr>
                <a:t>モード選択</a:t>
              </a:r>
              <a:endParaRPr kumimoji="1" lang="en-US" altLang="ja-JP" sz="1400" dirty="0">
                <a:latin typeface="M+ 1c medium" panose="020B0603020204020204" pitchFamily="50" charset="-128"/>
                <a:ea typeface="M+ 1c medium" panose="020B0603020204020204" pitchFamily="50" charset="-128"/>
                <a:cs typeface="M+ 1c medium" panose="020B0603020204020204" pitchFamily="50" charset="-128"/>
              </a:endParaRPr>
            </a:p>
            <a:p>
              <a:r>
                <a:rPr kumimoji="1" lang="ja-JP" altLang="en-US" sz="1400" dirty="0">
                  <a:solidFill>
                    <a:srgbClr val="0070C0"/>
                  </a:solidFill>
                  <a:latin typeface="M+ 1c heavy" panose="020B0803020204020204" pitchFamily="50" charset="-128"/>
                  <a:ea typeface="M+ 1c heavy" panose="020B0803020204020204" pitchFamily="50" charset="-128"/>
                  <a:cs typeface="M+ 1c heavy" panose="020B0803020204020204" pitchFamily="50" charset="-128"/>
                </a:rPr>
                <a:t>⑤</a:t>
              </a:r>
              <a:r>
                <a:rPr kumimoji="1" lang="ja-JP" altLang="en-US" sz="1400" dirty="0">
                  <a:latin typeface="M+ 1c medium" panose="020B0603020204020204" pitchFamily="50" charset="-128"/>
                  <a:ea typeface="M+ 1c medium" panose="020B0603020204020204" pitchFamily="50" charset="-128"/>
                  <a:cs typeface="M+ 1c medium" panose="020B0603020204020204" pitchFamily="50" charset="-128"/>
                </a:rPr>
                <a:t>モニター</a:t>
              </a:r>
              <a:endParaRPr kumimoji="1" lang="en-US" altLang="ja-JP" sz="1400" dirty="0">
                <a:latin typeface="M+ 1c medium" panose="020B0603020204020204" pitchFamily="50" charset="-128"/>
                <a:ea typeface="M+ 1c medium" panose="020B0603020204020204" pitchFamily="50" charset="-128"/>
                <a:cs typeface="M+ 1c medium" panose="020B0603020204020204" pitchFamily="50" charset="-128"/>
              </a:endParaRPr>
            </a:p>
            <a:p>
              <a:r>
                <a:rPr kumimoji="1" lang="ja-JP" altLang="en-US" sz="1400" dirty="0">
                  <a:solidFill>
                    <a:srgbClr val="0070C0"/>
                  </a:solidFill>
                  <a:latin typeface="M+ 1c heavy" panose="020B0803020204020204" pitchFamily="50" charset="-128"/>
                  <a:ea typeface="M+ 1c heavy" panose="020B0803020204020204" pitchFamily="50" charset="-128"/>
                  <a:cs typeface="M+ 1c heavy" panose="020B0803020204020204" pitchFamily="50" charset="-128"/>
                </a:rPr>
                <a:t>⑥</a:t>
              </a:r>
              <a:r>
                <a:rPr kumimoji="1" lang="ja-JP" altLang="en-US" sz="1400" dirty="0">
                  <a:latin typeface="M+ 1c medium" panose="020B0603020204020204" pitchFamily="50" charset="-128"/>
                  <a:ea typeface="M+ 1c medium" panose="020B0603020204020204" pitchFamily="50" charset="-128"/>
                  <a:cs typeface="M+ 1c medium" panose="020B0603020204020204" pitchFamily="50" charset="-128"/>
                </a:rPr>
                <a:t>リセットボタン</a:t>
              </a:r>
              <a:endParaRPr kumimoji="1" lang="en-US" altLang="ja-JP" sz="1400" dirty="0">
                <a:latin typeface="M+ 1c medium" panose="020B0603020204020204" pitchFamily="50" charset="-128"/>
                <a:ea typeface="M+ 1c medium" panose="020B0603020204020204" pitchFamily="50" charset="-128"/>
                <a:cs typeface="M+ 1c medium" panose="020B0603020204020204" pitchFamily="50" charset="-128"/>
              </a:endParaRPr>
            </a:p>
          </p:txBody>
        </p:sp>
      </p:grpSp>
      <p:grpSp>
        <p:nvGrpSpPr>
          <p:cNvPr id="23" name="グループ化 22">
            <a:extLst>
              <a:ext uri="{FF2B5EF4-FFF2-40B4-BE49-F238E27FC236}">
                <a16:creationId xmlns:a16="http://schemas.microsoft.com/office/drawing/2014/main" id="{8666C7D9-7A75-4BFE-B2DC-42B5CCF84857}"/>
              </a:ext>
            </a:extLst>
          </p:cNvPr>
          <p:cNvGrpSpPr/>
          <p:nvPr/>
        </p:nvGrpSpPr>
        <p:grpSpPr>
          <a:xfrm>
            <a:off x="329089" y="3421827"/>
            <a:ext cx="6181724" cy="1384995"/>
            <a:chOff x="342901" y="2821365"/>
            <a:chExt cx="6181724" cy="1384995"/>
          </a:xfrm>
        </p:grpSpPr>
        <p:pic>
          <p:nvPicPr>
            <p:cNvPr id="15" name="図 14">
              <a:extLst>
                <a:ext uri="{FF2B5EF4-FFF2-40B4-BE49-F238E27FC236}">
                  <a16:creationId xmlns:a16="http://schemas.microsoft.com/office/drawing/2014/main" id="{C0888CBA-2FBF-428A-ACEA-CE24880EDEF2}"/>
                </a:ext>
              </a:extLst>
            </p:cNvPr>
            <p:cNvPicPr>
              <a:picLocks noChangeAspect="1"/>
            </p:cNvPicPr>
            <p:nvPr/>
          </p:nvPicPr>
          <p:blipFill rotWithShape="1">
            <a:blip r:embed="rId2">
              <a:extLst>
                <a:ext uri="{28A0092B-C50C-407E-A947-70E740481C1C}">
                  <a14:useLocalDpi xmlns:a14="http://schemas.microsoft.com/office/drawing/2010/main" val="0"/>
                </a:ext>
              </a:extLst>
            </a:blip>
            <a:srcRect l="49675" t="15168" r="20073" b="72233"/>
            <a:stretch/>
          </p:blipFill>
          <p:spPr>
            <a:xfrm>
              <a:off x="591981" y="3046255"/>
              <a:ext cx="3544251" cy="829857"/>
            </a:xfrm>
            <a:prstGeom prst="rect">
              <a:avLst/>
            </a:prstGeom>
          </p:spPr>
        </p:pic>
        <p:sp>
          <p:nvSpPr>
            <p:cNvPr id="16" name="テキスト ボックス 15">
              <a:extLst>
                <a:ext uri="{FF2B5EF4-FFF2-40B4-BE49-F238E27FC236}">
                  <a16:creationId xmlns:a16="http://schemas.microsoft.com/office/drawing/2014/main" id="{745D5A74-AEE2-4BAF-9FD9-FB9BD1DC7B48}"/>
                </a:ext>
              </a:extLst>
            </p:cNvPr>
            <p:cNvSpPr txBox="1"/>
            <p:nvPr/>
          </p:nvSpPr>
          <p:spPr>
            <a:xfrm>
              <a:off x="4480559" y="2821365"/>
              <a:ext cx="2044066" cy="1384995"/>
            </a:xfrm>
            <a:prstGeom prst="rect">
              <a:avLst/>
            </a:prstGeom>
            <a:noFill/>
          </p:spPr>
          <p:txBody>
            <a:bodyPr wrap="square" rtlCol="0">
              <a:spAutoFit/>
            </a:bodyPr>
            <a:lstStyle/>
            <a:p>
              <a:r>
                <a:rPr kumimoji="1" lang="ja-JP" altLang="en-US" sz="1400" dirty="0">
                  <a:solidFill>
                    <a:srgbClr val="FF0000"/>
                  </a:solidFill>
                  <a:latin typeface="M+ 1c heavy" panose="020B0803020204020204" pitchFamily="50" charset="-128"/>
                  <a:ea typeface="M+ 1c heavy" panose="020B0803020204020204" pitchFamily="50" charset="-128"/>
                  <a:cs typeface="M+ 1c heavy" panose="020B0803020204020204" pitchFamily="50" charset="-128"/>
                </a:rPr>
                <a:t>①</a:t>
              </a:r>
              <a:r>
                <a:rPr kumimoji="1" lang="ja-JP" altLang="en-US" sz="1400" dirty="0">
                  <a:latin typeface="M+ 1c medium" panose="020B0603020204020204" pitchFamily="50" charset="-128"/>
                  <a:ea typeface="M+ 1c medium" panose="020B0603020204020204" pitchFamily="50" charset="-128"/>
                  <a:cs typeface="M+ 1c medium" panose="020B0603020204020204" pitchFamily="50" charset="-128"/>
                </a:rPr>
                <a:t>ポート番号</a:t>
              </a:r>
              <a:endParaRPr kumimoji="1" lang="en-US" altLang="ja-JP" sz="1400" dirty="0">
                <a:latin typeface="M+ 1c medium" panose="020B0603020204020204" pitchFamily="50" charset="-128"/>
                <a:ea typeface="M+ 1c medium" panose="020B0603020204020204" pitchFamily="50" charset="-128"/>
                <a:cs typeface="M+ 1c medium" panose="020B0603020204020204" pitchFamily="50" charset="-128"/>
              </a:endParaRPr>
            </a:p>
            <a:p>
              <a:r>
                <a:rPr kumimoji="1" lang="ja-JP" altLang="en-US" sz="1400" dirty="0">
                  <a:solidFill>
                    <a:srgbClr val="FF0000"/>
                  </a:solidFill>
                  <a:latin typeface="M+ 1c heavy" panose="020B0803020204020204" pitchFamily="50" charset="-128"/>
                  <a:ea typeface="M+ 1c heavy" panose="020B0803020204020204" pitchFamily="50" charset="-128"/>
                  <a:cs typeface="M+ 1c heavy" panose="020B0803020204020204" pitchFamily="50" charset="-128"/>
                </a:rPr>
                <a:t>②</a:t>
              </a:r>
              <a:r>
                <a:rPr kumimoji="1" lang="ja-JP" altLang="en-US" sz="1400" dirty="0">
                  <a:latin typeface="M+ 1c medium" panose="020B0603020204020204" pitchFamily="50" charset="-128"/>
                  <a:ea typeface="M+ 1c medium" panose="020B0603020204020204" pitchFamily="50" charset="-128"/>
                  <a:cs typeface="M+ 1c medium" panose="020B0603020204020204" pitchFamily="50" charset="-128"/>
                </a:rPr>
                <a:t>モーターイメージ</a:t>
              </a:r>
              <a:endParaRPr kumimoji="1" lang="en-US" altLang="ja-JP" sz="1400" dirty="0">
                <a:latin typeface="M+ 1c medium" panose="020B0603020204020204" pitchFamily="50" charset="-128"/>
                <a:ea typeface="M+ 1c medium" panose="020B0603020204020204" pitchFamily="50" charset="-128"/>
                <a:cs typeface="M+ 1c medium" panose="020B0603020204020204" pitchFamily="50" charset="-128"/>
              </a:endParaRPr>
            </a:p>
            <a:p>
              <a:r>
                <a:rPr kumimoji="1" lang="ja-JP" altLang="en-US" sz="1400" dirty="0">
                  <a:solidFill>
                    <a:srgbClr val="FF0000"/>
                  </a:solidFill>
                  <a:latin typeface="M+ 1c heavy" panose="020B0803020204020204" pitchFamily="50" charset="-128"/>
                  <a:ea typeface="M+ 1c heavy" panose="020B0803020204020204" pitchFamily="50" charset="-128"/>
                  <a:cs typeface="M+ 1c heavy" panose="020B0803020204020204" pitchFamily="50" charset="-128"/>
                </a:rPr>
                <a:t>③</a:t>
              </a:r>
              <a:r>
                <a:rPr kumimoji="1" lang="ja-JP" altLang="en-US" sz="1400" dirty="0">
                  <a:latin typeface="M+ 1c medium" panose="020B0603020204020204" pitchFamily="50" charset="-128"/>
                  <a:ea typeface="M+ 1c medium" panose="020B0603020204020204" pitchFamily="50" charset="-128"/>
                  <a:cs typeface="M+ 1c medium" panose="020B0603020204020204" pitchFamily="50" charset="-128"/>
                </a:rPr>
                <a:t>モーター種選択</a:t>
              </a:r>
              <a:endParaRPr kumimoji="1" lang="en-US" altLang="ja-JP" sz="1400" dirty="0">
                <a:latin typeface="M+ 1c medium" panose="020B0603020204020204" pitchFamily="50" charset="-128"/>
                <a:ea typeface="M+ 1c medium" panose="020B0603020204020204" pitchFamily="50" charset="-128"/>
                <a:cs typeface="M+ 1c medium" panose="020B0603020204020204" pitchFamily="50" charset="-128"/>
              </a:endParaRPr>
            </a:p>
            <a:p>
              <a:r>
                <a:rPr kumimoji="1" lang="ja-JP" altLang="en-US" sz="1400" dirty="0">
                  <a:solidFill>
                    <a:srgbClr val="FF0000"/>
                  </a:solidFill>
                  <a:latin typeface="M+ 1c heavy" panose="020B0803020204020204" pitchFamily="50" charset="-128"/>
                  <a:ea typeface="M+ 1c heavy" panose="020B0803020204020204" pitchFamily="50" charset="-128"/>
                  <a:cs typeface="M+ 1c heavy" panose="020B0803020204020204" pitchFamily="50" charset="-128"/>
                </a:rPr>
                <a:t>④</a:t>
              </a:r>
              <a:r>
                <a:rPr kumimoji="1" lang="ja-JP" altLang="en-US" sz="1400" dirty="0">
                  <a:latin typeface="M+ 1c medium" panose="020B0603020204020204" pitchFamily="50" charset="-128"/>
                  <a:ea typeface="M+ 1c medium" panose="020B0603020204020204" pitchFamily="50" charset="-128"/>
                  <a:cs typeface="M+ 1c medium" panose="020B0603020204020204" pitchFamily="50" charset="-128"/>
                </a:rPr>
                <a:t>モード選択</a:t>
              </a:r>
              <a:endParaRPr kumimoji="1" lang="en-US" altLang="ja-JP" sz="1400" dirty="0">
                <a:latin typeface="M+ 1c medium" panose="020B0603020204020204" pitchFamily="50" charset="-128"/>
                <a:ea typeface="M+ 1c medium" panose="020B0603020204020204" pitchFamily="50" charset="-128"/>
                <a:cs typeface="M+ 1c medium" panose="020B0603020204020204" pitchFamily="50" charset="-128"/>
              </a:endParaRPr>
            </a:p>
            <a:p>
              <a:r>
                <a:rPr kumimoji="1" lang="ja-JP" altLang="en-US" sz="1400" dirty="0">
                  <a:solidFill>
                    <a:srgbClr val="FF0000"/>
                  </a:solidFill>
                  <a:latin typeface="M+ 1c heavy" panose="020B0803020204020204" pitchFamily="50" charset="-128"/>
                  <a:ea typeface="M+ 1c heavy" panose="020B0803020204020204" pitchFamily="50" charset="-128"/>
                  <a:cs typeface="M+ 1c heavy" panose="020B0803020204020204" pitchFamily="50" charset="-128"/>
                </a:rPr>
                <a:t>⑤</a:t>
              </a:r>
              <a:r>
                <a:rPr kumimoji="1" lang="ja-JP" altLang="en-US" sz="1400" dirty="0">
                  <a:latin typeface="M+ 1c medium" panose="020B0603020204020204" pitchFamily="50" charset="-128"/>
                  <a:ea typeface="M+ 1c medium" panose="020B0603020204020204" pitchFamily="50" charset="-128"/>
                  <a:cs typeface="M+ 1c medium" panose="020B0603020204020204" pitchFamily="50" charset="-128"/>
                </a:rPr>
                <a:t>モニター</a:t>
              </a:r>
              <a:endParaRPr kumimoji="1" lang="en-US" altLang="ja-JP" sz="1400" dirty="0">
                <a:latin typeface="M+ 1c medium" panose="020B0603020204020204" pitchFamily="50" charset="-128"/>
                <a:ea typeface="M+ 1c medium" panose="020B0603020204020204" pitchFamily="50" charset="-128"/>
                <a:cs typeface="M+ 1c medium" panose="020B0603020204020204" pitchFamily="50" charset="-128"/>
              </a:endParaRPr>
            </a:p>
            <a:p>
              <a:r>
                <a:rPr kumimoji="1" lang="ja-JP" altLang="en-US" sz="1400" dirty="0">
                  <a:solidFill>
                    <a:srgbClr val="FF0000"/>
                  </a:solidFill>
                  <a:latin typeface="M+ 1c heavy" panose="020B0803020204020204" pitchFamily="50" charset="-128"/>
                  <a:ea typeface="M+ 1c heavy" panose="020B0803020204020204" pitchFamily="50" charset="-128"/>
                  <a:cs typeface="M+ 1c heavy" panose="020B0803020204020204" pitchFamily="50" charset="-128"/>
                </a:rPr>
                <a:t>⑥</a:t>
              </a:r>
              <a:r>
                <a:rPr kumimoji="1" lang="ja-JP" altLang="en-US" sz="1400" dirty="0">
                  <a:latin typeface="M+ 1c medium" panose="020B0603020204020204" pitchFamily="50" charset="-128"/>
                  <a:ea typeface="M+ 1c medium" panose="020B0603020204020204" pitchFamily="50" charset="-128"/>
                  <a:cs typeface="M+ 1c medium" panose="020B0603020204020204" pitchFamily="50" charset="-128"/>
                </a:rPr>
                <a:t>リセットボタン</a:t>
              </a:r>
              <a:endParaRPr kumimoji="1" lang="en-US" altLang="ja-JP" sz="1400" dirty="0">
                <a:latin typeface="M+ 1c medium" panose="020B0603020204020204" pitchFamily="50" charset="-128"/>
                <a:ea typeface="M+ 1c medium" panose="020B0603020204020204" pitchFamily="50" charset="-128"/>
                <a:cs typeface="M+ 1c medium" panose="020B0603020204020204" pitchFamily="50" charset="-128"/>
              </a:endParaRPr>
            </a:p>
          </p:txBody>
        </p:sp>
        <p:sp>
          <p:nvSpPr>
            <p:cNvPr id="17" name="テキスト ボックス 16">
              <a:extLst>
                <a:ext uri="{FF2B5EF4-FFF2-40B4-BE49-F238E27FC236}">
                  <a16:creationId xmlns:a16="http://schemas.microsoft.com/office/drawing/2014/main" id="{75EFEB36-25AF-4CB5-A995-055ED61A7C57}"/>
                </a:ext>
              </a:extLst>
            </p:cNvPr>
            <p:cNvSpPr txBox="1"/>
            <p:nvPr/>
          </p:nvSpPr>
          <p:spPr>
            <a:xfrm>
              <a:off x="342901" y="2920309"/>
              <a:ext cx="360045" cy="369332"/>
            </a:xfrm>
            <a:prstGeom prst="rect">
              <a:avLst/>
            </a:prstGeom>
            <a:noFill/>
          </p:spPr>
          <p:txBody>
            <a:bodyPr wrap="square" rtlCol="0">
              <a:spAutoFit/>
            </a:bodyPr>
            <a:lstStyle/>
            <a:p>
              <a:r>
                <a:rPr kumimoji="1" lang="ja-JP" altLang="en-US" dirty="0">
                  <a:solidFill>
                    <a:srgbClr val="FF0000"/>
                  </a:solidFill>
                  <a:latin typeface="M+ 1c heavy" panose="020B0803020204020204" pitchFamily="50" charset="-128"/>
                  <a:ea typeface="M+ 1c heavy" panose="020B0803020204020204" pitchFamily="50" charset="-128"/>
                  <a:cs typeface="M+ 1c heavy" panose="020B0803020204020204" pitchFamily="50" charset="-128"/>
                </a:rPr>
                <a:t>①</a:t>
              </a:r>
            </a:p>
          </p:txBody>
        </p:sp>
        <p:sp>
          <p:nvSpPr>
            <p:cNvPr id="18" name="テキスト ボックス 17">
              <a:extLst>
                <a:ext uri="{FF2B5EF4-FFF2-40B4-BE49-F238E27FC236}">
                  <a16:creationId xmlns:a16="http://schemas.microsoft.com/office/drawing/2014/main" id="{5E0476C2-CA27-49E5-823E-B2E771AC993D}"/>
                </a:ext>
              </a:extLst>
            </p:cNvPr>
            <p:cNvSpPr txBox="1"/>
            <p:nvPr/>
          </p:nvSpPr>
          <p:spPr>
            <a:xfrm>
              <a:off x="527209" y="3625180"/>
              <a:ext cx="360045" cy="369332"/>
            </a:xfrm>
            <a:prstGeom prst="rect">
              <a:avLst/>
            </a:prstGeom>
            <a:noFill/>
          </p:spPr>
          <p:txBody>
            <a:bodyPr wrap="square" rtlCol="0">
              <a:spAutoFit/>
            </a:bodyPr>
            <a:lstStyle/>
            <a:p>
              <a:r>
                <a:rPr kumimoji="1" lang="ja-JP" altLang="en-US" dirty="0">
                  <a:solidFill>
                    <a:srgbClr val="FF0000"/>
                  </a:solidFill>
                  <a:latin typeface="M+ 1c heavy" panose="020B0803020204020204" pitchFamily="50" charset="-128"/>
                  <a:ea typeface="M+ 1c heavy" panose="020B0803020204020204" pitchFamily="50" charset="-128"/>
                  <a:cs typeface="M+ 1c heavy" panose="020B0803020204020204" pitchFamily="50" charset="-128"/>
                </a:rPr>
                <a:t>②</a:t>
              </a:r>
            </a:p>
          </p:txBody>
        </p:sp>
        <p:sp>
          <p:nvSpPr>
            <p:cNvPr id="19" name="テキスト ボックス 18">
              <a:extLst>
                <a:ext uri="{FF2B5EF4-FFF2-40B4-BE49-F238E27FC236}">
                  <a16:creationId xmlns:a16="http://schemas.microsoft.com/office/drawing/2014/main" id="{BBD559C4-1945-40E7-B183-93950D5A8E25}"/>
                </a:ext>
              </a:extLst>
            </p:cNvPr>
            <p:cNvSpPr txBox="1"/>
            <p:nvPr/>
          </p:nvSpPr>
          <p:spPr>
            <a:xfrm>
              <a:off x="2808447" y="2980385"/>
              <a:ext cx="360045" cy="369332"/>
            </a:xfrm>
            <a:prstGeom prst="rect">
              <a:avLst/>
            </a:prstGeom>
            <a:noFill/>
          </p:spPr>
          <p:txBody>
            <a:bodyPr wrap="square" rtlCol="0">
              <a:spAutoFit/>
            </a:bodyPr>
            <a:lstStyle/>
            <a:p>
              <a:r>
                <a:rPr kumimoji="1" lang="ja-JP" altLang="en-US" dirty="0">
                  <a:solidFill>
                    <a:srgbClr val="FF0000"/>
                  </a:solidFill>
                  <a:latin typeface="M+ 1c heavy" panose="020B0803020204020204" pitchFamily="50" charset="-128"/>
                  <a:ea typeface="M+ 1c heavy" panose="020B0803020204020204" pitchFamily="50" charset="-128"/>
                  <a:cs typeface="M+ 1c heavy" panose="020B0803020204020204" pitchFamily="50" charset="-128"/>
                </a:rPr>
                <a:t>③</a:t>
              </a:r>
            </a:p>
          </p:txBody>
        </p:sp>
        <p:sp>
          <p:nvSpPr>
            <p:cNvPr id="20" name="テキスト ボックス 19">
              <a:extLst>
                <a:ext uri="{FF2B5EF4-FFF2-40B4-BE49-F238E27FC236}">
                  <a16:creationId xmlns:a16="http://schemas.microsoft.com/office/drawing/2014/main" id="{1C6475E0-9FE3-49C4-B273-356133CFDB8E}"/>
                </a:ext>
              </a:extLst>
            </p:cNvPr>
            <p:cNvSpPr txBox="1"/>
            <p:nvPr/>
          </p:nvSpPr>
          <p:spPr>
            <a:xfrm>
              <a:off x="2808446" y="3215220"/>
              <a:ext cx="360045" cy="369332"/>
            </a:xfrm>
            <a:prstGeom prst="rect">
              <a:avLst/>
            </a:prstGeom>
            <a:noFill/>
          </p:spPr>
          <p:txBody>
            <a:bodyPr wrap="square" rtlCol="0">
              <a:spAutoFit/>
            </a:bodyPr>
            <a:lstStyle/>
            <a:p>
              <a:r>
                <a:rPr kumimoji="1" lang="ja-JP" altLang="en-US" dirty="0">
                  <a:solidFill>
                    <a:srgbClr val="FF0000"/>
                  </a:solidFill>
                  <a:latin typeface="M+ 1c heavy" panose="020B0803020204020204" pitchFamily="50" charset="-128"/>
                  <a:ea typeface="M+ 1c heavy" panose="020B0803020204020204" pitchFamily="50" charset="-128"/>
                  <a:cs typeface="M+ 1c heavy" panose="020B0803020204020204" pitchFamily="50" charset="-128"/>
                </a:rPr>
                <a:t>④</a:t>
              </a:r>
            </a:p>
          </p:txBody>
        </p:sp>
        <p:sp>
          <p:nvSpPr>
            <p:cNvPr id="21" name="テキスト ボックス 20">
              <a:extLst>
                <a:ext uri="{FF2B5EF4-FFF2-40B4-BE49-F238E27FC236}">
                  <a16:creationId xmlns:a16="http://schemas.microsoft.com/office/drawing/2014/main" id="{CA2D8027-5927-43C8-BC53-091CA79310E3}"/>
                </a:ext>
              </a:extLst>
            </p:cNvPr>
            <p:cNvSpPr txBox="1"/>
            <p:nvPr/>
          </p:nvSpPr>
          <p:spPr>
            <a:xfrm>
              <a:off x="3292316" y="3509229"/>
              <a:ext cx="360045" cy="369332"/>
            </a:xfrm>
            <a:prstGeom prst="rect">
              <a:avLst/>
            </a:prstGeom>
            <a:noFill/>
          </p:spPr>
          <p:txBody>
            <a:bodyPr wrap="square" rtlCol="0">
              <a:spAutoFit/>
            </a:bodyPr>
            <a:lstStyle/>
            <a:p>
              <a:r>
                <a:rPr kumimoji="1" lang="ja-JP" altLang="en-US" dirty="0">
                  <a:solidFill>
                    <a:srgbClr val="FF0000"/>
                  </a:solidFill>
                  <a:latin typeface="M+ 1c heavy" panose="020B0803020204020204" pitchFamily="50" charset="-128"/>
                  <a:ea typeface="M+ 1c heavy" panose="020B0803020204020204" pitchFamily="50" charset="-128"/>
                  <a:cs typeface="M+ 1c heavy" panose="020B0803020204020204" pitchFamily="50" charset="-128"/>
                </a:rPr>
                <a:t>⑤</a:t>
              </a:r>
            </a:p>
          </p:txBody>
        </p:sp>
        <p:sp>
          <p:nvSpPr>
            <p:cNvPr id="22" name="テキスト ボックス 21">
              <a:extLst>
                <a:ext uri="{FF2B5EF4-FFF2-40B4-BE49-F238E27FC236}">
                  <a16:creationId xmlns:a16="http://schemas.microsoft.com/office/drawing/2014/main" id="{A8F1A634-444F-4D6D-9F42-806ED4BCAAB9}"/>
                </a:ext>
              </a:extLst>
            </p:cNvPr>
            <p:cNvSpPr txBox="1"/>
            <p:nvPr/>
          </p:nvSpPr>
          <p:spPr>
            <a:xfrm>
              <a:off x="3949541" y="3030607"/>
              <a:ext cx="360045" cy="369332"/>
            </a:xfrm>
            <a:prstGeom prst="rect">
              <a:avLst/>
            </a:prstGeom>
            <a:noFill/>
          </p:spPr>
          <p:txBody>
            <a:bodyPr wrap="square" rtlCol="0">
              <a:spAutoFit/>
            </a:bodyPr>
            <a:lstStyle/>
            <a:p>
              <a:r>
                <a:rPr kumimoji="1" lang="ja-JP" altLang="en-US" dirty="0">
                  <a:solidFill>
                    <a:srgbClr val="FF0000"/>
                  </a:solidFill>
                  <a:latin typeface="M+ 1c heavy" panose="020B0803020204020204" pitchFamily="50" charset="-128"/>
                  <a:ea typeface="M+ 1c heavy" panose="020B0803020204020204" pitchFamily="50" charset="-128"/>
                  <a:cs typeface="M+ 1c heavy" panose="020B0803020204020204" pitchFamily="50" charset="-128"/>
                </a:rPr>
                <a:t>⑥</a:t>
              </a:r>
            </a:p>
          </p:txBody>
        </p:sp>
      </p:grpSp>
      <p:pic>
        <p:nvPicPr>
          <p:cNvPr id="25" name="図 24">
            <a:extLst>
              <a:ext uri="{FF2B5EF4-FFF2-40B4-BE49-F238E27FC236}">
                <a16:creationId xmlns:a16="http://schemas.microsoft.com/office/drawing/2014/main" id="{18AC8784-EC04-4D16-8CB7-36B24F9D476C}"/>
              </a:ext>
            </a:extLst>
          </p:cNvPr>
          <p:cNvPicPr>
            <a:picLocks noChangeAspect="1"/>
          </p:cNvPicPr>
          <p:nvPr/>
        </p:nvPicPr>
        <p:blipFill rotWithShape="1">
          <a:blip r:embed="rId3">
            <a:extLst>
              <a:ext uri="{28A0092B-C50C-407E-A947-70E740481C1C}">
                <a14:useLocalDpi xmlns:a14="http://schemas.microsoft.com/office/drawing/2010/main" val="0"/>
              </a:ext>
            </a:extLst>
          </a:blip>
          <a:srcRect l="19352" t="15187" r="50347" b="71494"/>
          <a:stretch/>
        </p:blipFill>
        <p:spPr>
          <a:xfrm>
            <a:off x="378399" y="5601506"/>
            <a:ext cx="3260150" cy="805698"/>
          </a:xfrm>
          <a:prstGeom prst="rect">
            <a:avLst/>
          </a:prstGeom>
          <a:ln w="22225">
            <a:solidFill>
              <a:schemeClr val="tx1"/>
            </a:solidFill>
          </a:ln>
        </p:spPr>
      </p:pic>
      <p:pic>
        <p:nvPicPr>
          <p:cNvPr id="26" name="図 25">
            <a:extLst>
              <a:ext uri="{FF2B5EF4-FFF2-40B4-BE49-F238E27FC236}">
                <a16:creationId xmlns:a16="http://schemas.microsoft.com/office/drawing/2014/main" id="{C143010E-1DEC-446F-91ED-59DBEFE6D8AD}"/>
              </a:ext>
            </a:extLst>
          </p:cNvPr>
          <p:cNvPicPr>
            <a:picLocks noChangeAspect="1"/>
          </p:cNvPicPr>
          <p:nvPr/>
        </p:nvPicPr>
        <p:blipFill rotWithShape="1">
          <a:blip r:embed="rId4">
            <a:extLst>
              <a:ext uri="{28A0092B-C50C-407E-A947-70E740481C1C}">
                <a14:useLocalDpi xmlns:a14="http://schemas.microsoft.com/office/drawing/2010/main" val="0"/>
              </a:ext>
            </a:extLst>
          </a:blip>
          <a:srcRect l="19425" t="14942" r="50402" b="71562"/>
          <a:stretch/>
        </p:blipFill>
        <p:spPr>
          <a:xfrm>
            <a:off x="378399" y="6498258"/>
            <a:ext cx="3260150" cy="819879"/>
          </a:xfrm>
          <a:prstGeom prst="rect">
            <a:avLst/>
          </a:prstGeom>
          <a:ln w="22225">
            <a:solidFill>
              <a:schemeClr val="tx1"/>
            </a:solidFill>
          </a:ln>
        </p:spPr>
      </p:pic>
      <p:sp>
        <p:nvSpPr>
          <p:cNvPr id="27" name="テキスト ボックス 26">
            <a:extLst>
              <a:ext uri="{FF2B5EF4-FFF2-40B4-BE49-F238E27FC236}">
                <a16:creationId xmlns:a16="http://schemas.microsoft.com/office/drawing/2014/main" id="{352EDDCD-DD28-4D27-8D48-A80B7C895F3C}"/>
              </a:ext>
            </a:extLst>
          </p:cNvPr>
          <p:cNvSpPr txBox="1"/>
          <p:nvPr/>
        </p:nvSpPr>
        <p:spPr>
          <a:xfrm>
            <a:off x="4046220" y="5931886"/>
            <a:ext cx="2478405" cy="1169551"/>
          </a:xfrm>
          <a:prstGeom prst="rect">
            <a:avLst/>
          </a:prstGeom>
          <a:noFill/>
        </p:spPr>
        <p:txBody>
          <a:bodyPr wrap="square" rtlCol="0">
            <a:spAutoFit/>
          </a:bodyPr>
          <a:lstStyle/>
          <a:p>
            <a:r>
              <a:rPr kumimoji="1" lang="ja-JP" altLang="en-US" sz="1400" dirty="0">
                <a:latin typeface="M+ 1c light" panose="020B0403020204020204" pitchFamily="50" charset="-128"/>
                <a:ea typeface="M+ 1c light" panose="020B0403020204020204" pitchFamily="50" charset="-128"/>
                <a:cs typeface="M+ 1c light" panose="020B0403020204020204" pitchFamily="50" charset="-128"/>
              </a:rPr>
              <a:t>測定モード</a:t>
            </a:r>
            <a:r>
              <a:rPr kumimoji="1" lang="en-US" altLang="ja-JP" sz="1400" dirty="0">
                <a:latin typeface="M+ 1c light" panose="020B0403020204020204" pitchFamily="50" charset="-128"/>
                <a:ea typeface="M+ 1c light" panose="020B0403020204020204" pitchFamily="50" charset="-128"/>
                <a:cs typeface="M+ 1c light" panose="020B0403020204020204" pitchFamily="50" charset="-128"/>
              </a:rPr>
              <a:t>(2</a:t>
            </a:r>
            <a:r>
              <a:rPr kumimoji="1" lang="ja-JP" altLang="en-US" sz="1400" dirty="0">
                <a:latin typeface="M+ 1c light" panose="020B0403020204020204" pitchFamily="50" charset="-128"/>
                <a:ea typeface="M+ 1c light" panose="020B0403020204020204" pitchFamily="50" charset="-128"/>
                <a:cs typeface="M+ 1c light" panose="020B0403020204020204" pitchFamily="50" charset="-128"/>
              </a:rPr>
              <a:t>種</a:t>
            </a:r>
            <a:r>
              <a:rPr kumimoji="1" lang="en-US" altLang="ja-JP" sz="1400" dirty="0">
                <a:latin typeface="M+ 1c light" panose="020B0403020204020204" pitchFamily="50" charset="-128"/>
                <a:ea typeface="M+ 1c light" panose="020B0403020204020204" pitchFamily="50" charset="-128"/>
                <a:cs typeface="M+ 1c light" panose="020B0403020204020204" pitchFamily="50" charset="-128"/>
              </a:rPr>
              <a:t>)</a:t>
            </a:r>
          </a:p>
          <a:p>
            <a:r>
              <a:rPr kumimoji="1" lang="en-US" altLang="ja-JP" sz="1400" dirty="0">
                <a:latin typeface="M+ 1c light" panose="020B0403020204020204" pitchFamily="50" charset="-128"/>
                <a:ea typeface="M+ 1c light" panose="020B0403020204020204" pitchFamily="50" charset="-128"/>
                <a:cs typeface="M+ 1c light" panose="020B0403020204020204" pitchFamily="50" charset="-128"/>
              </a:rPr>
              <a:t>0:</a:t>
            </a:r>
            <a:r>
              <a:rPr kumimoji="1" lang="ja-JP" altLang="en-US" sz="1400">
                <a:latin typeface="M+ 1c light" panose="020B0403020204020204" pitchFamily="50" charset="-128"/>
                <a:ea typeface="M+ 1c light" panose="020B0403020204020204" pitchFamily="50" charset="-128"/>
                <a:cs typeface="M+ 1c light" panose="020B0403020204020204" pitchFamily="50" charset="-128"/>
              </a:rPr>
              <a:t>距離</a:t>
            </a:r>
            <a:r>
              <a:rPr kumimoji="1" lang="ja-JP" altLang="en-US" sz="1400" dirty="0">
                <a:latin typeface="M+ 1c light" panose="020B0403020204020204" pitchFamily="50" charset="-128"/>
                <a:ea typeface="M+ 1c light" panose="020B0403020204020204" pitchFamily="50" charset="-128"/>
                <a:cs typeface="M+ 1c light" panose="020B0403020204020204" pitchFamily="50" charset="-128"/>
              </a:rPr>
              <a:t>測定</a:t>
            </a:r>
            <a:endParaRPr kumimoji="1" lang="en-US" altLang="ja-JP" sz="1400" dirty="0">
              <a:latin typeface="M+ 1c light" panose="020B0403020204020204" pitchFamily="50" charset="-128"/>
              <a:ea typeface="M+ 1c light" panose="020B0403020204020204" pitchFamily="50" charset="-128"/>
              <a:cs typeface="M+ 1c light" panose="020B0403020204020204" pitchFamily="50" charset="-128"/>
            </a:endParaRPr>
          </a:p>
          <a:p>
            <a:r>
              <a:rPr kumimoji="1" lang="en-US" altLang="ja-JP" sz="1400" dirty="0">
                <a:latin typeface="M+ 1c light" panose="020B0403020204020204" pitchFamily="50" charset="-128"/>
                <a:ea typeface="M+ 1c light" panose="020B0403020204020204" pitchFamily="50" charset="-128"/>
                <a:cs typeface="M+ 1c light" panose="020B0403020204020204" pitchFamily="50" charset="-128"/>
              </a:rPr>
              <a:t>1:</a:t>
            </a:r>
            <a:r>
              <a:rPr kumimoji="1" lang="ja-JP" altLang="en-US" sz="1400">
                <a:latin typeface="M+ 1c light" panose="020B0403020204020204" pitchFamily="50" charset="-128"/>
                <a:ea typeface="M+ 1c light" panose="020B0403020204020204" pitchFamily="50" charset="-128"/>
                <a:cs typeface="M+ 1c light" panose="020B0403020204020204" pitchFamily="50" charset="-128"/>
              </a:rPr>
              <a:t>超音波</a:t>
            </a:r>
            <a:r>
              <a:rPr kumimoji="1" lang="ja-JP" altLang="en-US" sz="1400" dirty="0">
                <a:latin typeface="M+ 1c light" panose="020B0403020204020204" pitchFamily="50" charset="-128"/>
                <a:ea typeface="M+ 1c light" panose="020B0403020204020204" pitchFamily="50" charset="-128"/>
                <a:cs typeface="M+ 1c light" panose="020B0403020204020204" pitchFamily="50" charset="-128"/>
              </a:rPr>
              <a:t>信号</a:t>
            </a:r>
            <a:endParaRPr kumimoji="1" lang="en-US" altLang="ja-JP" sz="1400" dirty="0">
              <a:latin typeface="M+ 1c light" panose="020B0403020204020204" pitchFamily="50" charset="-128"/>
              <a:ea typeface="M+ 1c light" panose="020B0403020204020204" pitchFamily="50" charset="-128"/>
              <a:cs typeface="M+ 1c light" panose="020B0403020204020204" pitchFamily="50" charset="-128"/>
            </a:endParaRPr>
          </a:p>
          <a:p>
            <a:endParaRPr kumimoji="1" lang="en-US" altLang="ja-JP" sz="1400" dirty="0">
              <a:latin typeface="M+ 1c light" panose="020B0403020204020204" pitchFamily="50" charset="-128"/>
              <a:ea typeface="M+ 1c light" panose="020B0403020204020204" pitchFamily="50" charset="-128"/>
              <a:cs typeface="M+ 1c light" panose="020B0403020204020204" pitchFamily="50" charset="-128"/>
            </a:endParaRPr>
          </a:p>
          <a:p>
            <a:r>
              <a:rPr kumimoji="1" lang="en-US" altLang="ja-JP" sz="1400" dirty="0">
                <a:latin typeface="M+ 1c light" panose="020B0403020204020204" pitchFamily="50" charset="-128"/>
                <a:ea typeface="M+ 1c light" panose="020B0403020204020204" pitchFamily="50" charset="-128"/>
                <a:cs typeface="M+ 1c light" panose="020B0403020204020204" pitchFamily="50" charset="-128"/>
              </a:rPr>
              <a:t>Reset</a:t>
            </a:r>
            <a:r>
              <a:rPr kumimoji="1" lang="ja-JP" altLang="en-US" sz="1400" dirty="0">
                <a:latin typeface="M+ 1c light" panose="020B0403020204020204" pitchFamily="50" charset="-128"/>
                <a:ea typeface="M+ 1c light" panose="020B0403020204020204" pitchFamily="50" charset="-128"/>
                <a:cs typeface="M+ 1c light" panose="020B0403020204020204" pitchFamily="50" charset="-128"/>
              </a:rPr>
              <a:t>ボタン：</a:t>
            </a:r>
            <a:r>
              <a:rPr kumimoji="1" lang="ja-JP" altLang="en-US" sz="1400" dirty="0">
                <a:solidFill>
                  <a:srgbClr val="FF0000"/>
                </a:solidFill>
                <a:latin typeface="M+ 1c light" panose="020B0403020204020204" pitchFamily="50" charset="-128"/>
                <a:ea typeface="M+ 1c light" panose="020B0403020204020204" pitchFamily="50" charset="-128"/>
                <a:cs typeface="M+ 1c light" panose="020B0403020204020204" pitchFamily="50" charset="-128"/>
              </a:rPr>
              <a:t>使用不可</a:t>
            </a:r>
          </a:p>
        </p:txBody>
      </p:sp>
      <p:pic>
        <p:nvPicPr>
          <p:cNvPr id="29" name="図 28">
            <a:extLst>
              <a:ext uri="{FF2B5EF4-FFF2-40B4-BE49-F238E27FC236}">
                <a16:creationId xmlns:a16="http://schemas.microsoft.com/office/drawing/2014/main" id="{E2B315B3-CA89-4456-A481-7FCCE73FBBC6}"/>
              </a:ext>
            </a:extLst>
          </p:cNvPr>
          <p:cNvPicPr>
            <a:picLocks noChangeAspect="1"/>
          </p:cNvPicPr>
          <p:nvPr/>
        </p:nvPicPr>
        <p:blipFill rotWithShape="1">
          <a:blip r:embed="rId5">
            <a:extLst>
              <a:ext uri="{28A0092B-C50C-407E-A947-70E740481C1C}">
                <a14:useLocalDpi xmlns:a14="http://schemas.microsoft.com/office/drawing/2010/main" val="0"/>
              </a:ext>
            </a:extLst>
          </a:blip>
          <a:srcRect l="19236" t="15132" r="50243" b="71935"/>
          <a:stretch/>
        </p:blipFill>
        <p:spPr>
          <a:xfrm>
            <a:off x="347187" y="7701321"/>
            <a:ext cx="3291362" cy="784098"/>
          </a:xfrm>
          <a:prstGeom prst="rect">
            <a:avLst/>
          </a:prstGeom>
          <a:ln w="22225">
            <a:solidFill>
              <a:schemeClr val="tx1"/>
            </a:solidFill>
          </a:ln>
        </p:spPr>
      </p:pic>
      <p:pic>
        <p:nvPicPr>
          <p:cNvPr id="31" name="図 30">
            <a:extLst>
              <a:ext uri="{FF2B5EF4-FFF2-40B4-BE49-F238E27FC236}">
                <a16:creationId xmlns:a16="http://schemas.microsoft.com/office/drawing/2014/main" id="{C7457B8D-67A5-4D5E-8F75-39229A558B3B}"/>
              </a:ext>
            </a:extLst>
          </p:cNvPr>
          <p:cNvPicPr>
            <a:picLocks noChangeAspect="1"/>
          </p:cNvPicPr>
          <p:nvPr/>
        </p:nvPicPr>
        <p:blipFill rotWithShape="1">
          <a:blip r:embed="rId6">
            <a:extLst>
              <a:ext uri="{28A0092B-C50C-407E-A947-70E740481C1C}">
                <a14:useLocalDpi xmlns:a14="http://schemas.microsoft.com/office/drawing/2010/main" val="0"/>
              </a:ext>
            </a:extLst>
          </a:blip>
          <a:srcRect l="19236" t="15045" r="50243" b="71935"/>
          <a:stretch/>
        </p:blipFill>
        <p:spPr>
          <a:xfrm>
            <a:off x="333375" y="8641173"/>
            <a:ext cx="3305174" cy="792737"/>
          </a:xfrm>
          <a:prstGeom prst="rect">
            <a:avLst/>
          </a:prstGeom>
          <a:ln w="22225">
            <a:solidFill>
              <a:schemeClr val="tx1"/>
            </a:solidFill>
          </a:ln>
        </p:spPr>
      </p:pic>
      <p:sp>
        <p:nvSpPr>
          <p:cNvPr id="32" name="テキスト ボックス 31">
            <a:extLst>
              <a:ext uri="{FF2B5EF4-FFF2-40B4-BE49-F238E27FC236}">
                <a16:creationId xmlns:a16="http://schemas.microsoft.com/office/drawing/2014/main" id="{49B9BD0B-CB57-40E1-A315-22026C5406AC}"/>
              </a:ext>
            </a:extLst>
          </p:cNvPr>
          <p:cNvSpPr txBox="1"/>
          <p:nvPr/>
        </p:nvSpPr>
        <p:spPr>
          <a:xfrm>
            <a:off x="4046220" y="7616053"/>
            <a:ext cx="2478405" cy="1846659"/>
          </a:xfrm>
          <a:prstGeom prst="rect">
            <a:avLst/>
          </a:prstGeom>
          <a:noFill/>
        </p:spPr>
        <p:txBody>
          <a:bodyPr wrap="square" rtlCol="0">
            <a:spAutoFit/>
          </a:bodyPr>
          <a:lstStyle/>
          <a:p>
            <a:r>
              <a:rPr kumimoji="1" lang="ja-JP" altLang="en-US" sz="1400" dirty="0">
                <a:latin typeface="M+ 1c light" panose="020B0403020204020204" pitchFamily="50" charset="-128"/>
                <a:ea typeface="M+ 1c light" panose="020B0403020204020204" pitchFamily="50" charset="-128"/>
                <a:cs typeface="M+ 1c light" panose="020B0403020204020204" pitchFamily="50" charset="-128"/>
              </a:rPr>
              <a:t>測定モード</a:t>
            </a:r>
            <a:r>
              <a:rPr kumimoji="1" lang="en-US" altLang="ja-JP" sz="1400" dirty="0">
                <a:latin typeface="M+ 1c light" panose="020B0403020204020204" pitchFamily="50" charset="-128"/>
                <a:ea typeface="M+ 1c light" panose="020B0403020204020204" pitchFamily="50" charset="-128"/>
                <a:cs typeface="M+ 1c light" panose="020B0403020204020204" pitchFamily="50" charset="-128"/>
              </a:rPr>
              <a:t>(2</a:t>
            </a:r>
            <a:r>
              <a:rPr kumimoji="1" lang="ja-JP" altLang="en-US" sz="1400" dirty="0">
                <a:latin typeface="M+ 1c light" panose="020B0403020204020204" pitchFamily="50" charset="-128"/>
                <a:ea typeface="M+ 1c light" panose="020B0403020204020204" pitchFamily="50" charset="-128"/>
                <a:cs typeface="M+ 1c light" panose="020B0403020204020204" pitchFamily="50" charset="-128"/>
              </a:rPr>
              <a:t>種</a:t>
            </a:r>
            <a:r>
              <a:rPr kumimoji="1" lang="en-US" altLang="ja-JP" sz="1400" dirty="0">
                <a:latin typeface="M+ 1c light" panose="020B0403020204020204" pitchFamily="50" charset="-128"/>
                <a:ea typeface="M+ 1c light" panose="020B0403020204020204" pitchFamily="50" charset="-128"/>
                <a:cs typeface="M+ 1c light" panose="020B0403020204020204" pitchFamily="50" charset="-128"/>
              </a:rPr>
              <a:t>)</a:t>
            </a:r>
          </a:p>
          <a:p>
            <a:r>
              <a:rPr kumimoji="1" lang="en-US" altLang="ja-JP" sz="1400" dirty="0">
                <a:latin typeface="M+ 1c light" panose="020B0403020204020204" pitchFamily="50" charset="-128"/>
                <a:ea typeface="M+ 1c light" panose="020B0403020204020204" pitchFamily="50" charset="-128"/>
                <a:cs typeface="M+ 1c light" panose="020B0403020204020204" pitchFamily="50" charset="-128"/>
              </a:rPr>
              <a:t>0:</a:t>
            </a:r>
            <a:r>
              <a:rPr kumimoji="1" lang="ja-JP" altLang="en-US" sz="1400">
                <a:latin typeface="M+ 1c light" panose="020B0403020204020204" pitchFamily="50" charset="-128"/>
                <a:ea typeface="M+ 1c light" panose="020B0403020204020204" pitchFamily="50" charset="-128"/>
                <a:cs typeface="M+ 1c light" panose="020B0403020204020204" pitchFamily="50" charset="-128"/>
              </a:rPr>
              <a:t>角</a:t>
            </a:r>
            <a:r>
              <a:rPr kumimoji="1" lang="ja-JP" altLang="en-US" sz="1400" dirty="0">
                <a:latin typeface="M+ 1c light" panose="020B0403020204020204" pitchFamily="50" charset="-128"/>
                <a:ea typeface="M+ 1c light" panose="020B0403020204020204" pitchFamily="50" charset="-128"/>
                <a:cs typeface="M+ 1c light" panose="020B0403020204020204" pitchFamily="50" charset="-128"/>
              </a:rPr>
              <a:t>位置</a:t>
            </a:r>
            <a:endParaRPr kumimoji="1" lang="en-US" altLang="ja-JP" sz="1400" dirty="0">
              <a:latin typeface="M+ 1c light" panose="020B0403020204020204" pitchFamily="50" charset="-128"/>
              <a:ea typeface="M+ 1c light" panose="020B0403020204020204" pitchFamily="50" charset="-128"/>
              <a:cs typeface="M+ 1c light" panose="020B0403020204020204" pitchFamily="50" charset="-128"/>
            </a:endParaRPr>
          </a:p>
          <a:p>
            <a:r>
              <a:rPr kumimoji="1" lang="en-US" altLang="ja-JP" sz="1400" dirty="0">
                <a:latin typeface="M+ 1c light" panose="020B0403020204020204" pitchFamily="50" charset="-128"/>
                <a:ea typeface="M+ 1c light" panose="020B0403020204020204" pitchFamily="50" charset="-128"/>
                <a:cs typeface="M+ 1c light" panose="020B0403020204020204" pitchFamily="50" charset="-128"/>
              </a:rPr>
              <a:t>1:</a:t>
            </a:r>
            <a:r>
              <a:rPr kumimoji="1" lang="ja-JP" altLang="en-US" sz="1400">
                <a:latin typeface="M+ 1c light" panose="020B0403020204020204" pitchFamily="50" charset="-128"/>
                <a:ea typeface="M+ 1c light" panose="020B0403020204020204" pitchFamily="50" charset="-128"/>
                <a:cs typeface="M+ 1c light" panose="020B0403020204020204" pitchFamily="50" charset="-128"/>
              </a:rPr>
              <a:t>角</a:t>
            </a:r>
            <a:r>
              <a:rPr kumimoji="1" lang="ja-JP" altLang="en-US" sz="1400" dirty="0">
                <a:latin typeface="M+ 1c light" panose="020B0403020204020204" pitchFamily="50" charset="-128"/>
                <a:ea typeface="M+ 1c light" panose="020B0403020204020204" pitchFamily="50" charset="-128"/>
                <a:cs typeface="M+ 1c light" panose="020B0403020204020204" pitchFamily="50" charset="-128"/>
              </a:rPr>
              <a:t>速度</a:t>
            </a:r>
            <a:endParaRPr kumimoji="1" lang="en-US" altLang="ja-JP" sz="1400" dirty="0">
              <a:latin typeface="M+ 1c light" panose="020B0403020204020204" pitchFamily="50" charset="-128"/>
              <a:ea typeface="M+ 1c light" panose="020B0403020204020204" pitchFamily="50" charset="-128"/>
              <a:cs typeface="M+ 1c light" panose="020B0403020204020204" pitchFamily="50" charset="-128"/>
            </a:endParaRPr>
          </a:p>
          <a:p>
            <a:endParaRPr kumimoji="1" lang="en-US" altLang="ja-JP" sz="1400" dirty="0">
              <a:latin typeface="M+ 1c light" panose="020B0403020204020204" pitchFamily="50" charset="-128"/>
              <a:ea typeface="M+ 1c light" panose="020B0403020204020204" pitchFamily="50" charset="-128"/>
              <a:cs typeface="M+ 1c light" panose="020B0403020204020204" pitchFamily="50" charset="-128"/>
            </a:endParaRPr>
          </a:p>
          <a:p>
            <a:r>
              <a:rPr kumimoji="1" lang="en-US" altLang="ja-JP" sz="1400" dirty="0">
                <a:latin typeface="M+ 1c light" panose="020B0403020204020204" pitchFamily="50" charset="-128"/>
                <a:ea typeface="M+ 1c light" panose="020B0403020204020204" pitchFamily="50" charset="-128"/>
                <a:cs typeface="M+ 1c light" panose="020B0403020204020204" pitchFamily="50" charset="-128"/>
              </a:rPr>
              <a:t>Reset</a:t>
            </a:r>
            <a:r>
              <a:rPr kumimoji="1" lang="ja-JP" altLang="en-US" sz="1400" dirty="0">
                <a:latin typeface="M+ 1c light" panose="020B0403020204020204" pitchFamily="50" charset="-128"/>
                <a:ea typeface="M+ 1c light" panose="020B0403020204020204" pitchFamily="50" charset="-128"/>
                <a:cs typeface="M+ 1c light" panose="020B0403020204020204" pitchFamily="50" charset="-128"/>
              </a:rPr>
              <a:t>ボタン：</a:t>
            </a:r>
            <a:r>
              <a:rPr kumimoji="1" lang="ja-JP" altLang="en-US" sz="1400" dirty="0">
                <a:solidFill>
                  <a:srgbClr val="0070C0"/>
                </a:solidFill>
                <a:latin typeface="M+ 1c light" panose="020B0403020204020204" pitchFamily="50" charset="-128"/>
                <a:ea typeface="M+ 1c light" panose="020B0403020204020204" pitchFamily="50" charset="-128"/>
                <a:cs typeface="M+ 1c light" panose="020B0403020204020204" pitchFamily="50" charset="-128"/>
              </a:rPr>
              <a:t>使用可</a:t>
            </a:r>
            <a:endParaRPr kumimoji="1" lang="en-US" altLang="ja-JP" sz="1400" dirty="0">
              <a:solidFill>
                <a:srgbClr val="0070C0"/>
              </a:solidFill>
              <a:latin typeface="M+ 1c light" panose="020B0403020204020204" pitchFamily="50" charset="-128"/>
              <a:ea typeface="M+ 1c light" panose="020B0403020204020204" pitchFamily="50" charset="-128"/>
              <a:cs typeface="M+ 1c light" panose="020B0403020204020204" pitchFamily="50" charset="-128"/>
            </a:endParaRPr>
          </a:p>
          <a:p>
            <a:r>
              <a:rPr kumimoji="1" lang="en-US" altLang="ja-JP" sz="1100" dirty="0">
                <a:latin typeface="M+ 1c light" panose="020B0403020204020204" pitchFamily="50" charset="-128"/>
                <a:ea typeface="M+ 1c light" panose="020B0403020204020204" pitchFamily="50" charset="-128"/>
                <a:cs typeface="M+ 1c light" panose="020B0403020204020204" pitchFamily="50" charset="-128"/>
              </a:rPr>
              <a:t>(</a:t>
            </a:r>
            <a:r>
              <a:rPr kumimoji="1" lang="ja-JP" altLang="en-US" sz="1100" dirty="0">
                <a:latin typeface="M+ 1c light" panose="020B0403020204020204" pitchFamily="50" charset="-128"/>
                <a:ea typeface="M+ 1c light" panose="020B0403020204020204" pitchFamily="50" charset="-128"/>
                <a:cs typeface="M+ 1c light" panose="020B0403020204020204" pitchFamily="50" charset="-128"/>
              </a:rPr>
              <a:t>使用後、センサー値が勝手に増減する可能性があります。その場合は静止するまで</a:t>
            </a:r>
            <a:r>
              <a:rPr kumimoji="1" lang="en-US" altLang="ja-JP" sz="1100" dirty="0">
                <a:latin typeface="M+ 1c light" panose="020B0403020204020204" pitchFamily="50" charset="-128"/>
                <a:ea typeface="M+ 1c light" panose="020B0403020204020204" pitchFamily="50" charset="-128"/>
                <a:cs typeface="M+ 1c light" panose="020B0403020204020204" pitchFamily="50" charset="-128"/>
              </a:rPr>
              <a:t>Reset</a:t>
            </a:r>
            <a:r>
              <a:rPr kumimoji="1" lang="ja-JP" altLang="en-US" sz="1100" dirty="0">
                <a:latin typeface="M+ 1c light" panose="020B0403020204020204" pitchFamily="50" charset="-128"/>
                <a:ea typeface="M+ 1c light" panose="020B0403020204020204" pitchFamily="50" charset="-128"/>
                <a:cs typeface="M+ 1c light" panose="020B0403020204020204" pitchFamily="50" charset="-128"/>
              </a:rPr>
              <a:t>を押し続けてください。</a:t>
            </a:r>
            <a:r>
              <a:rPr kumimoji="1" lang="en-US" altLang="ja-JP" sz="1100" dirty="0">
                <a:latin typeface="M+ 1c light" panose="020B0403020204020204" pitchFamily="50" charset="-128"/>
                <a:ea typeface="M+ 1c light" panose="020B0403020204020204" pitchFamily="50" charset="-128"/>
                <a:cs typeface="M+ 1c light" panose="020B0403020204020204" pitchFamily="50" charset="-128"/>
              </a:rPr>
              <a:t>)</a:t>
            </a:r>
          </a:p>
        </p:txBody>
      </p:sp>
    </p:spTree>
    <p:extLst>
      <p:ext uri="{BB962C8B-B14F-4D97-AF65-F5344CB8AC3E}">
        <p14:creationId xmlns:p14="http://schemas.microsoft.com/office/powerpoint/2010/main" val="21877954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descr="スクリーンショット が含まれている画像&#10;&#10;&#10;&#10;自動的に生成された説明">
            <a:extLst>
              <a:ext uri="{FF2B5EF4-FFF2-40B4-BE49-F238E27FC236}">
                <a16:creationId xmlns:a16="http://schemas.microsoft.com/office/drawing/2014/main" id="{47EA1E8C-4C61-0E4D-8C54-9B90B61820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6104" y="646081"/>
            <a:ext cx="3258300" cy="796824"/>
          </a:xfrm>
          <a:prstGeom prst="rect">
            <a:avLst/>
          </a:prstGeom>
          <a:ln w="22225">
            <a:solidFill>
              <a:schemeClr val="tx1"/>
            </a:solidFill>
          </a:ln>
        </p:spPr>
      </p:pic>
      <p:sp>
        <p:nvSpPr>
          <p:cNvPr id="5" name="テキスト ボックス 4">
            <a:extLst>
              <a:ext uri="{FF2B5EF4-FFF2-40B4-BE49-F238E27FC236}">
                <a16:creationId xmlns:a16="http://schemas.microsoft.com/office/drawing/2014/main" id="{A736E0A0-3AA3-BF44-B66A-73D974117EEA}"/>
              </a:ext>
            </a:extLst>
          </p:cNvPr>
          <p:cNvSpPr txBox="1"/>
          <p:nvPr/>
        </p:nvSpPr>
        <p:spPr>
          <a:xfrm>
            <a:off x="333375" y="259663"/>
            <a:ext cx="6191250" cy="7632859"/>
          </a:xfrm>
          <a:prstGeom prst="rect">
            <a:avLst/>
          </a:prstGeom>
          <a:noFill/>
        </p:spPr>
        <p:txBody>
          <a:bodyPr wrap="square" rtlCol="0">
            <a:spAutoFit/>
          </a:bodyPr>
          <a:lstStyle/>
          <a:p>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(ⅲ)</a:t>
            </a:r>
            <a:r>
              <a:rPr kumimoji="1" lang="ja-JP" altLang="en-US" sz="1400">
                <a:latin typeface="M+ 2p light" panose="020B0402020203020204" pitchFamily="34" charset="-128"/>
                <a:ea typeface="M+ 2p light" panose="020B0402020203020204" pitchFamily="34" charset="-128"/>
                <a:cs typeface="M+ 2p light" panose="020B0402020203020204" pitchFamily="34" charset="-128"/>
              </a:rPr>
              <a:t>タッチセンサー</a:t>
            </a:r>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[TOUCH]</a:t>
            </a: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(ⅳ)</a:t>
            </a:r>
            <a:r>
              <a:rPr kumimoji="1" lang="ja-JP" altLang="en-US" sz="1400">
                <a:latin typeface="M+ 2p light" panose="020B0402020203020204" pitchFamily="34" charset="-128"/>
                <a:ea typeface="M+ 2p light" panose="020B0402020203020204" pitchFamily="34" charset="-128"/>
                <a:cs typeface="M+ 2p light" panose="020B0402020203020204" pitchFamily="34" charset="-128"/>
              </a:rPr>
              <a:t>カラーセンサー</a:t>
            </a:r>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[COLOR]</a:t>
            </a: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(ⅴ)</a:t>
            </a:r>
            <a:r>
              <a:rPr kumimoji="1" lang="en-US" altLang="ja-JP" sz="1400" dirty="0" err="1">
                <a:latin typeface="M+ 2p light" panose="020B0402020203020204" pitchFamily="34" charset="-128"/>
                <a:ea typeface="M+ 2p light" panose="020B0402020203020204" pitchFamily="34" charset="-128"/>
                <a:cs typeface="M+ 2p light" panose="020B0402020203020204" pitchFamily="34" charset="-128"/>
              </a:rPr>
              <a:t>HiTechnic</a:t>
            </a:r>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 </a:t>
            </a:r>
            <a:r>
              <a:rPr kumimoji="1" lang="ja-JP" altLang="en-US" sz="1400">
                <a:latin typeface="M+ 2p light" panose="020B0402020203020204" pitchFamily="34" charset="-128"/>
                <a:ea typeface="M+ 2p light" panose="020B0402020203020204" pitchFamily="34" charset="-128"/>
                <a:cs typeface="M+ 2p light" panose="020B0402020203020204" pitchFamily="34" charset="-128"/>
              </a:rPr>
              <a:t>カラーセンサー</a:t>
            </a:r>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[HT COLOR]</a:t>
            </a: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p:txBody>
      </p:sp>
      <p:sp>
        <p:nvSpPr>
          <p:cNvPr id="6" name="テキスト ボックス 5">
            <a:extLst>
              <a:ext uri="{FF2B5EF4-FFF2-40B4-BE49-F238E27FC236}">
                <a16:creationId xmlns:a16="http://schemas.microsoft.com/office/drawing/2014/main" id="{DC165B24-0253-0D45-82A3-C3AB76F74B81}"/>
              </a:ext>
            </a:extLst>
          </p:cNvPr>
          <p:cNvSpPr txBox="1"/>
          <p:nvPr/>
        </p:nvSpPr>
        <p:spPr>
          <a:xfrm>
            <a:off x="3840312" y="567440"/>
            <a:ext cx="2478405" cy="954107"/>
          </a:xfrm>
          <a:prstGeom prst="rect">
            <a:avLst/>
          </a:prstGeom>
          <a:noFill/>
        </p:spPr>
        <p:txBody>
          <a:bodyPr wrap="square" rtlCol="0">
            <a:spAutoFit/>
          </a:bodyPr>
          <a:lstStyle/>
          <a:p>
            <a:r>
              <a:rPr kumimoji="1" lang="ja-JP" altLang="en-US" sz="1400" dirty="0">
                <a:latin typeface="M+ 1c light" panose="020B0403020204020204" pitchFamily="50" charset="-128"/>
                <a:ea typeface="M+ 1c light" panose="020B0403020204020204" pitchFamily="50" charset="-128"/>
                <a:cs typeface="M+ 1c light" panose="020B0403020204020204" pitchFamily="50" charset="-128"/>
              </a:rPr>
              <a:t>測定</a:t>
            </a:r>
            <a:r>
              <a:rPr kumimoji="1" lang="ja-JP" altLang="en-US" sz="1400">
                <a:latin typeface="M+ 1c light" panose="020B0403020204020204" pitchFamily="50" charset="-128"/>
                <a:ea typeface="M+ 1c light" panose="020B0403020204020204" pitchFamily="50" charset="-128"/>
                <a:cs typeface="M+ 1c light" panose="020B0403020204020204" pitchFamily="50" charset="-128"/>
              </a:rPr>
              <a:t>モード</a:t>
            </a:r>
            <a:r>
              <a:rPr kumimoji="1" lang="en-US" altLang="ja-JP" sz="1400" dirty="0">
                <a:latin typeface="M+ 1c light" panose="020B0403020204020204" pitchFamily="50" charset="-128"/>
                <a:ea typeface="M+ 1c light" panose="020B0403020204020204" pitchFamily="50" charset="-128"/>
                <a:cs typeface="M+ 1c light" panose="020B0403020204020204" pitchFamily="50" charset="-128"/>
              </a:rPr>
              <a:t>(1</a:t>
            </a:r>
            <a:r>
              <a:rPr kumimoji="1" lang="ja-JP" altLang="en-US" sz="1400">
                <a:latin typeface="M+ 1c light" panose="020B0403020204020204" pitchFamily="50" charset="-128"/>
                <a:ea typeface="M+ 1c light" panose="020B0403020204020204" pitchFamily="50" charset="-128"/>
                <a:cs typeface="M+ 1c light" panose="020B0403020204020204" pitchFamily="50" charset="-128"/>
              </a:rPr>
              <a:t>種</a:t>
            </a:r>
            <a:r>
              <a:rPr kumimoji="1" lang="en-US" altLang="ja-JP" sz="1400" dirty="0">
                <a:latin typeface="M+ 1c light" panose="020B0403020204020204" pitchFamily="50" charset="-128"/>
                <a:ea typeface="M+ 1c light" panose="020B0403020204020204" pitchFamily="50" charset="-128"/>
                <a:cs typeface="M+ 1c light" panose="020B0403020204020204" pitchFamily="50" charset="-128"/>
              </a:rPr>
              <a:t>)</a:t>
            </a:r>
          </a:p>
          <a:p>
            <a:r>
              <a:rPr kumimoji="1" lang="en-US" altLang="ja-JP" sz="1400" dirty="0">
                <a:latin typeface="M+ 1c light" panose="020B0403020204020204" pitchFamily="50" charset="-128"/>
                <a:ea typeface="M+ 1c light" panose="020B0403020204020204" pitchFamily="50" charset="-128"/>
                <a:cs typeface="M+ 1c light" panose="020B0403020204020204" pitchFamily="50" charset="-128"/>
              </a:rPr>
              <a:t>0:</a:t>
            </a:r>
            <a:r>
              <a:rPr kumimoji="1" lang="ja-JP" altLang="en-US" sz="1400">
                <a:latin typeface="M+ 1c light" panose="020B0403020204020204" pitchFamily="50" charset="-128"/>
                <a:ea typeface="M+ 1c light" panose="020B0403020204020204" pitchFamily="50" charset="-128"/>
                <a:cs typeface="M+ 1c light" panose="020B0403020204020204" pitchFamily="50" charset="-128"/>
              </a:rPr>
              <a:t>状態</a:t>
            </a:r>
            <a:r>
              <a:rPr kumimoji="1" lang="en-US" altLang="ja-JP" sz="1400" dirty="0">
                <a:latin typeface="M+ 1c light" panose="020B0403020204020204" pitchFamily="50" charset="-128"/>
                <a:ea typeface="M+ 1c light" panose="020B0403020204020204" pitchFamily="50" charset="-128"/>
                <a:cs typeface="M+ 1c light" panose="020B0403020204020204" pitchFamily="50" charset="-128"/>
              </a:rPr>
              <a:t>(</a:t>
            </a:r>
            <a:r>
              <a:rPr kumimoji="1" lang="ja-JP" altLang="en-US" sz="1400">
                <a:latin typeface="M+ 1c light" panose="020B0403020204020204" pitchFamily="50" charset="-128"/>
                <a:ea typeface="M+ 1c light" panose="020B0403020204020204" pitchFamily="50" charset="-128"/>
                <a:cs typeface="M+ 1c light" panose="020B0403020204020204" pitchFamily="50" charset="-128"/>
              </a:rPr>
              <a:t>押・離</a:t>
            </a:r>
            <a:r>
              <a:rPr kumimoji="1" lang="en-US" altLang="ja-JP" sz="1400" dirty="0">
                <a:latin typeface="M+ 1c light" panose="020B0403020204020204" pitchFamily="50" charset="-128"/>
                <a:ea typeface="M+ 1c light" panose="020B0403020204020204" pitchFamily="50" charset="-128"/>
                <a:cs typeface="M+ 1c light" panose="020B0403020204020204" pitchFamily="50" charset="-128"/>
              </a:rPr>
              <a:t>)</a:t>
            </a:r>
          </a:p>
          <a:p>
            <a:endParaRPr kumimoji="1" lang="en-US" altLang="ja-JP" sz="1400" dirty="0">
              <a:latin typeface="M+ 1c light" panose="020B0403020204020204" pitchFamily="50" charset="-128"/>
              <a:ea typeface="M+ 1c light" panose="020B0403020204020204" pitchFamily="50" charset="-128"/>
              <a:cs typeface="M+ 1c light" panose="020B0403020204020204" pitchFamily="50" charset="-128"/>
            </a:endParaRPr>
          </a:p>
          <a:p>
            <a:r>
              <a:rPr kumimoji="1" lang="en-US" altLang="ja-JP" sz="1400" dirty="0">
                <a:latin typeface="M+ 1c light" panose="020B0403020204020204" pitchFamily="50" charset="-128"/>
                <a:ea typeface="M+ 1c light" panose="020B0403020204020204" pitchFamily="50" charset="-128"/>
                <a:cs typeface="M+ 1c light" panose="020B0403020204020204" pitchFamily="50" charset="-128"/>
              </a:rPr>
              <a:t>Reset</a:t>
            </a:r>
            <a:r>
              <a:rPr kumimoji="1" lang="ja-JP" altLang="en-US" sz="1400" dirty="0">
                <a:latin typeface="M+ 1c light" panose="020B0403020204020204" pitchFamily="50" charset="-128"/>
                <a:ea typeface="M+ 1c light" panose="020B0403020204020204" pitchFamily="50" charset="-128"/>
                <a:cs typeface="M+ 1c light" panose="020B0403020204020204" pitchFamily="50" charset="-128"/>
              </a:rPr>
              <a:t>ボタン</a:t>
            </a:r>
            <a:r>
              <a:rPr kumimoji="1" lang="ja-JP" altLang="en-US" sz="1400">
                <a:latin typeface="M+ 1c light" panose="020B0403020204020204" pitchFamily="50" charset="-128"/>
                <a:ea typeface="M+ 1c light" panose="020B0403020204020204" pitchFamily="50" charset="-128"/>
                <a:cs typeface="M+ 1c light" panose="020B0403020204020204" pitchFamily="50" charset="-128"/>
              </a:rPr>
              <a:t>：</a:t>
            </a:r>
            <a:r>
              <a:rPr kumimoji="1" lang="ja-JP" altLang="en-US" sz="1400">
                <a:solidFill>
                  <a:srgbClr val="FF0000"/>
                </a:solidFill>
                <a:latin typeface="M+ 1c light" panose="020B0403020204020204" pitchFamily="50" charset="-128"/>
                <a:ea typeface="M+ 1c light" panose="020B0403020204020204" pitchFamily="50" charset="-128"/>
                <a:cs typeface="M+ 1c light" panose="020B0403020204020204" pitchFamily="50" charset="-128"/>
              </a:rPr>
              <a:t>使用不可</a:t>
            </a:r>
            <a:endParaRPr kumimoji="1" lang="en-US" altLang="ja-JP" sz="1100" dirty="0">
              <a:solidFill>
                <a:srgbClr val="FF0000"/>
              </a:solidFill>
              <a:latin typeface="M+ 1c light" panose="020B0403020204020204" pitchFamily="50" charset="-128"/>
              <a:ea typeface="M+ 1c light" panose="020B0403020204020204" pitchFamily="50" charset="-128"/>
              <a:cs typeface="M+ 1c light" panose="020B0403020204020204" pitchFamily="50" charset="-128"/>
            </a:endParaRPr>
          </a:p>
        </p:txBody>
      </p:sp>
      <p:pic>
        <p:nvPicPr>
          <p:cNvPr id="8" name="図 7" descr="スクリーンショット が含まれている画像&#10;&#10;&#10;&#10;自動的に生成された説明">
            <a:extLst>
              <a:ext uri="{FF2B5EF4-FFF2-40B4-BE49-F238E27FC236}">
                <a16:creationId xmlns:a16="http://schemas.microsoft.com/office/drawing/2014/main" id="{338143E5-30F8-A44E-91C8-7CA38B20F3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8904" y="1860101"/>
            <a:ext cx="3256103" cy="776757"/>
          </a:xfrm>
          <a:prstGeom prst="rect">
            <a:avLst/>
          </a:prstGeom>
          <a:ln w="22225">
            <a:solidFill>
              <a:schemeClr val="tx1"/>
            </a:solidFill>
          </a:ln>
        </p:spPr>
      </p:pic>
      <p:pic>
        <p:nvPicPr>
          <p:cNvPr id="10" name="図 9" descr="スクリーンショット が含まれている画像&#10;&#10;&#10;&#10;自動的に生成された説明">
            <a:extLst>
              <a:ext uri="{FF2B5EF4-FFF2-40B4-BE49-F238E27FC236}">
                <a16:creationId xmlns:a16="http://schemas.microsoft.com/office/drawing/2014/main" id="{0D03708B-3156-284F-81F8-5C0DC367A04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8905" y="2769572"/>
            <a:ext cx="3256103" cy="772635"/>
          </a:xfrm>
          <a:prstGeom prst="rect">
            <a:avLst/>
          </a:prstGeom>
          <a:ln w="22225">
            <a:solidFill>
              <a:schemeClr val="tx1"/>
            </a:solidFill>
          </a:ln>
        </p:spPr>
      </p:pic>
      <p:pic>
        <p:nvPicPr>
          <p:cNvPr id="12" name="図 11" descr="スクリーンショット が含まれている画像&#10;&#10;&#10;&#10;自動的に生成された説明">
            <a:extLst>
              <a:ext uri="{FF2B5EF4-FFF2-40B4-BE49-F238E27FC236}">
                <a16:creationId xmlns:a16="http://schemas.microsoft.com/office/drawing/2014/main" id="{E1C52FAC-C5ED-014B-B9AF-02170DFF0EE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6104" y="3674921"/>
            <a:ext cx="3281707" cy="772635"/>
          </a:xfrm>
          <a:prstGeom prst="rect">
            <a:avLst/>
          </a:prstGeom>
          <a:ln w="22225">
            <a:solidFill>
              <a:schemeClr val="tx1"/>
            </a:solidFill>
          </a:ln>
        </p:spPr>
      </p:pic>
      <p:pic>
        <p:nvPicPr>
          <p:cNvPr id="14" name="図 13" descr="スクリーンショット が含まれている画像&#10;&#10;&#10;&#10;自動的に生成された説明">
            <a:extLst>
              <a:ext uri="{FF2B5EF4-FFF2-40B4-BE49-F238E27FC236}">
                <a16:creationId xmlns:a16="http://schemas.microsoft.com/office/drawing/2014/main" id="{4FDCFBBE-9E33-7248-88FE-BB6C1845428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6104" y="4580270"/>
            <a:ext cx="3281707" cy="784756"/>
          </a:xfrm>
          <a:prstGeom prst="rect">
            <a:avLst/>
          </a:prstGeom>
          <a:ln w="22225">
            <a:solidFill>
              <a:schemeClr val="tx1"/>
            </a:solidFill>
          </a:ln>
        </p:spPr>
      </p:pic>
      <p:sp>
        <p:nvSpPr>
          <p:cNvPr id="15" name="テキスト ボックス 14">
            <a:extLst>
              <a:ext uri="{FF2B5EF4-FFF2-40B4-BE49-F238E27FC236}">
                <a16:creationId xmlns:a16="http://schemas.microsoft.com/office/drawing/2014/main" id="{AFF03967-59C4-444B-84CA-EC8B615649B9}"/>
              </a:ext>
            </a:extLst>
          </p:cNvPr>
          <p:cNvSpPr txBox="1"/>
          <p:nvPr/>
        </p:nvSpPr>
        <p:spPr>
          <a:xfrm>
            <a:off x="3840312" y="1860101"/>
            <a:ext cx="2478405" cy="1600438"/>
          </a:xfrm>
          <a:prstGeom prst="rect">
            <a:avLst/>
          </a:prstGeom>
          <a:noFill/>
        </p:spPr>
        <p:txBody>
          <a:bodyPr wrap="square" rtlCol="0">
            <a:spAutoFit/>
          </a:bodyPr>
          <a:lstStyle/>
          <a:p>
            <a:r>
              <a:rPr kumimoji="1" lang="ja-JP" altLang="en-US" sz="1400" dirty="0">
                <a:latin typeface="M+ 1c light" panose="020B0403020204020204" pitchFamily="50" charset="-128"/>
                <a:ea typeface="M+ 1c light" panose="020B0403020204020204" pitchFamily="50" charset="-128"/>
                <a:cs typeface="M+ 1c light" panose="020B0403020204020204" pitchFamily="50" charset="-128"/>
              </a:rPr>
              <a:t>測定</a:t>
            </a:r>
            <a:r>
              <a:rPr kumimoji="1" lang="ja-JP" altLang="en-US" sz="1400">
                <a:latin typeface="M+ 1c light" panose="020B0403020204020204" pitchFamily="50" charset="-128"/>
                <a:ea typeface="M+ 1c light" panose="020B0403020204020204" pitchFamily="50" charset="-128"/>
                <a:cs typeface="M+ 1c light" panose="020B0403020204020204" pitchFamily="50" charset="-128"/>
              </a:rPr>
              <a:t>モード</a:t>
            </a:r>
            <a:r>
              <a:rPr kumimoji="1" lang="en-US" altLang="ja-JP" sz="1400" dirty="0">
                <a:latin typeface="M+ 1c light" panose="020B0403020204020204" pitchFamily="50" charset="-128"/>
                <a:ea typeface="M+ 1c light" panose="020B0403020204020204" pitchFamily="50" charset="-128"/>
                <a:cs typeface="M+ 1c light" panose="020B0403020204020204" pitchFamily="50" charset="-128"/>
              </a:rPr>
              <a:t>(4</a:t>
            </a:r>
            <a:r>
              <a:rPr kumimoji="1" lang="ja-JP" altLang="en-US" sz="1400">
                <a:latin typeface="M+ 1c light" panose="020B0403020204020204" pitchFamily="50" charset="-128"/>
                <a:ea typeface="M+ 1c light" panose="020B0403020204020204" pitchFamily="50" charset="-128"/>
                <a:cs typeface="M+ 1c light" panose="020B0403020204020204" pitchFamily="50" charset="-128"/>
              </a:rPr>
              <a:t>種</a:t>
            </a:r>
            <a:r>
              <a:rPr kumimoji="1" lang="en-US" altLang="ja-JP" sz="1400" dirty="0">
                <a:latin typeface="M+ 1c light" panose="020B0403020204020204" pitchFamily="50" charset="-128"/>
                <a:ea typeface="M+ 1c light" panose="020B0403020204020204" pitchFamily="50" charset="-128"/>
                <a:cs typeface="M+ 1c light" panose="020B0403020204020204" pitchFamily="50" charset="-128"/>
              </a:rPr>
              <a:t>)</a:t>
            </a:r>
          </a:p>
          <a:p>
            <a:r>
              <a:rPr kumimoji="1" lang="en-US" altLang="ja-JP" sz="1400" dirty="0">
                <a:latin typeface="M+ 1c light" panose="020B0403020204020204" pitchFamily="50" charset="-128"/>
                <a:ea typeface="M+ 1c light" panose="020B0403020204020204" pitchFamily="50" charset="-128"/>
                <a:cs typeface="M+ 1c light" panose="020B0403020204020204" pitchFamily="50" charset="-128"/>
              </a:rPr>
              <a:t>0:</a:t>
            </a:r>
            <a:r>
              <a:rPr kumimoji="1" lang="ja-JP" altLang="en-US" sz="1400">
                <a:latin typeface="M+ 1c light" panose="020B0403020204020204" pitchFamily="50" charset="-128"/>
                <a:ea typeface="M+ 1c light" panose="020B0403020204020204" pitchFamily="50" charset="-128"/>
                <a:cs typeface="M+ 1c light" panose="020B0403020204020204" pitchFamily="50" charset="-128"/>
              </a:rPr>
              <a:t>反射光</a:t>
            </a:r>
            <a:endParaRPr kumimoji="1" lang="en-US" altLang="ja-JP" sz="1400" dirty="0">
              <a:latin typeface="M+ 1c light" panose="020B0403020204020204" pitchFamily="50" charset="-128"/>
              <a:ea typeface="M+ 1c light" panose="020B0403020204020204" pitchFamily="50" charset="-128"/>
              <a:cs typeface="M+ 1c light" panose="020B0403020204020204" pitchFamily="50" charset="-128"/>
            </a:endParaRPr>
          </a:p>
          <a:p>
            <a:r>
              <a:rPr kumimoji="1" lang="en-US" altLang="ja-JP" sz="1400" dirty="0">
                <a:latin typeface="M+ 1c light" panose="020B0403020204020204" pitchFamily="50" charset="-128"/>
                <a:ea typeface="M+ 1c light" panose="020B0403020204020204" pitchFamily="50" charset="-128"/>
                <a:cs typeface="M+ 1c light" panose="020B0403020204020204" pitchFamily="50" charset="-128"/>
              </a:rPr>
              <a:t>1:</a:t>
            </a:r>
            <a:r>
              <a:rPr kumimoji="1" lang="ja-JP" altLang="en-US" sz="1400">
                <a:latin typeface="M+ 1c light" panose="020B0403020204020204" pitchFamily="50" charset="-128"/>
                <a:ea typeface="M+ 1c light" panose="020B0403020204020204" pitchFamily="50" charset="-128"/>
                <a:cs typeface="M+ 1c light" panose="020B0403020204020204" pitchFamily="50" charset="-128"/>
              </a:rPr>
              <a:t>周辺光</a:t>
            </a:r>
            <a:endParaRPr kumimoji="1" lang="en-US" altLang="ja-JP" sz="1400" dirty="0">
              <a:latin typeface="M+ 1c light" panose="020B0403020204020204" pitchFamily="50" charset="-128"/>
              <a:ea typeface="M+ 1c light" panose="020B0403020204020204" pitchFamily="50" charset="-128"/>
              <a:cs typeface="M+ 1c light" panose="020B0403020204020204" pitchFamily="50" charset="-128"/>
            </a:endParaRPr>
          </a:p>
          <a:p>
            <a:r>
              <a:rPr kumimoji="1" lang="en-US" altLang="ja-JP" sz="1400" dirty="0">
                <a:latin typeface="M+ 1c light" panose="020B0403020204020204" pitchFamily="50" charset="-128"/>
                <a:ea typeface="M+ 1c light" panose="020B0403020204020204" pitchFamily="50" charset="-128"/>
                <a:cs typeface="M+ 1c light" panose="020B0403020204020204" pitchFamily="50" charset="-128"/>
              </a:rPr>
              <a:t>2:</a:t>
            </a:r>
            <a:r>
              <a:rPr kumimoji="1" lang="ja-JP" altLang="en-US" sz="1400">
                <a:latin typeface="M+ 1c light" panose="020B0403020204020204" pitchFamily="50" charset="-128"/>
                <a:ea typeface="M+ 1c light" panose="020B0403020204020204" pitchFamily="50" charset="-128"/>
                <a:cs typeface="M+ 1c light" panose="020B0403020204020204" pitchFamily="50" charset="-128"/>
              </a:rPr>
              <a:t>カラー</a:t>
            </a:r>
            <a:endParaRPr kumimoji="1" lang="en-US" altLang="ja-JP" sz="1400" dirty="0">
              <a:latin typeface="M+ 1c light" panose="020B0403020204020204" pitchFamily="50" charset="-128"/>
              <a:ea typeface="M+ 1c light" panose="020B0403020204020204" pitchFamily="50" charset="-128"/>
              <a:cs typeface="M+ 1c light" panose="020B0403020204020204" pitchFamily="50" charset="-128"/>
            </a:endParaRPr>
          </a:p>
          <a:p>
            <a:r>
              <a:rPr kumimoji="1" lang="en-US" altLang="ja-JP" sz="1400" dirty="0">
                <a:latin typeface="M+ 1c light" panose="020B0403020204020204" pitchFamily="50" charset="-128"/>
                <a:ea typeface="M+ 1c light" panose="020B0403020204020204" pitchFamily="50" charset="-128"/>
                <a:cs typeface="M+ 1c light" panose="020B0403020204020204" pitchFamily="50" charset="-128"/>
              </a:rPr>
              <a:t>3:RGB</a:t>
            </a:r>
          </a:p>
          <a:p>
            <a:endParaRPr kumimoji="1" lang="en-US" altLang="ja-JP" sz="1400" dirty="0">
              <a:latin typeface="M+ 1c light" panose="020B0403020204020204" pitchFamily="50" charset="-128"/>
              <a:ea typeface="M+ 1c light" panose="020B0403020204020204" pitchFamily="50" charset="-128"/>
              <a:cs typeface="M+ 1c light" panose="020B0403020204020204" pitchFamily="50" charset="-128"/>
            </a:endParaRPr>
          </a:p>
          <a:p>
            <a:r>
              <a:rPr kumimoji="1" lang="en-US" altLang="ja-JP" sz="1400" dirty="0">
                <a:latin typeface="M+ 1c light" panose="020B0403020204020204" pitchFamily="50" charset="-128"/>
                <a:ea typeface="M+ 1c light" panose="020B0403020204020204" pitchFamily="50" charset="-128"/>
                <a:cs typeface="M+ 1c light" panose="020B0403020204020204" pitchFamily="50" charset="-128"/>
              </a:rPr>
              <a:t>Reset</a:t>
            </a:r>
            <a:r>
              <a:rPr kumimoji="1" lang="ja-JP" altLang="en-US" sz="1400" dirty="0">
                <a:latin typeface="M+ 1c light" panose="020B0403020204020204" pitchFamily="50" charset="-128"/>
                <a:ea typeface="M+ 1c light" panose="020B0403020204020204" pitchFamily="50" charset="-128"/>
                <a:cs typeface="M+ 1c light" panose="020B0403020204020204" pitchFamily="50" charset="-128"/>
              </a:rPr>
              <a:t>ボタン</a:t>
            </a:r>
            <a:r>
              <a:rPr kumimoji="1" lang="ja-JP" altLang="en-US" sz="1400">
                <a:latin typeface="M+ 1c light" panose="020B0403020204020204" pitchFamily="50" charset="-128"/>
                <a:ea typeface="M+ 1c light" panose="020B0403020204020204" pitchFamily="50" charset="-128"/>
                <a:cs typeface="M+ 1c light" panose="020B0403020204020204" pitchFamily="50" charset="-128"/>
              </a:rPr>
              <a:t>：</a:t>
            </a:r>
            <a:r>
              <a:rPr kumimoji="1" lang="ja-JP" altLang="en-US" sz="1400">
                <a:solidFill>
                  <a:srgbClr val="FF0000"/>
                </a:solidFill>
                <a:latin typeface="M+ 1c light" panose="020B0403020204020204" pitchFamily="50" charset="-128"/>
                <a:ea typeface="M+ 1c light" panose="020B0403020204020204" pitchFamily="50" charset="-128"/>
                <a:cs typeface="M+ 1c light" panose="020B0403020204020204" pitchFamily="50" charset="-128"/>
              </a:rPr>
              <a:t>使用不可</a:t>
            </a:r>
            <a:endParaRPr kumimoji="1" lang="en-US" altLang="ja-JP" sz="1100" dirty="0">
              <a:solidFill>
                <a:srgbClr val="FF0000"/>
              </a:solidFill>
              <a:latin typeface="M+ 1c light" panose="020B0403020204020204" pitchFamily="50" charset="-128"/>
              <a:ea typeface="M+ 1c light" panose="020B0403020204020204" pitchFamily="50" charset="-128"/>
              <a:cs typeface="M+ 1c light" panose="020B0403020204020204" pitchFamily="50" charset="-128"/>
            </a:endParaRPr>
          </a:p>
        </p:txBody>
      </p:sp>
      <p:pic>
        <p:nvPicPr>
          <p:cNvPr id="17" name="図 16" descr="スクリーンショット が含まれている画像&#10;&#10;&#10;&#10;自動的に生成された説明">
            <a:extLst>
              <a:ext uri="{FF2B5EF4-FFF2-40B4-BE49-F238E27FC236}">
                <a16:creationId xmlns:a16="http://schemas.microsoft.com/office/drawing/2014/main" id="{03D3BB83-D20F-5F4F-BC2F-6A25EBD2453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20571" y="5953529"/>
            <a:ext cx="3324436" cy="803004"/>
          </a:xfrm>
          <a:prstGeom prst="rect">
            <a:avLst/>
          </a:prstGeom>
          <a:ln w="22225">
            <a:solidFill>
              <a:schemeClr val="tx1"/>
            </a:solidFill>
          </a:ln>
        </p:spPr>
      </p:pic>
      <p:pic>
        <p:nvPicPr>
          <p:cNvPr id="19" name="図 18" descr="スクリーンショット が含まれている画像&#10;&#10;&#10;&#10;自動的に生成された説明">
            <a:extLst>
              <a:ext uri="{FF2B5EF4-FFF2-40B4-BE49-F238E27FC236}">
                <a16:creationId xmlns:a16="http://schemas.microsoft.com/office/drawing/2014/main" id="{B57DECD7-E764-814E-BF05-29ACE55C338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33375" y="6870999"/>
            <a:ext cx="3324436" cy="825101"/>
          </a:xfrm>
          <a:prstGeom prst="rect">
            <a:avLst/>
          </a:prstGeom>
          <a:ln w="22225">
            <a:solidFill>
              <a:schemeClr val="tx1"/>
            </a:solidFill>
          </a:ln>
        </p:spPr>
      </p:pic>
      <p:sp>
        <p:nvSpPr>
          <p:cNvPr id="20" name="テキスト ボックス 19">
            <a:extLst>
              <a:ext uri="{FF2B5EF4-FFF2-40B4-BE49-F238E27FC236}">
                <a16:creationId xmlns:a16="http://schemas.microsoft.com/office/drawing/2014/main" id="{722841C8-35C1-C04F-A7E8-D5F4FA8AC532}"/>
              </a:ext>
            </a:extLst>
          </p:cNvPr>
          <p:cNvSpPr txBox="1"/>
          <p:nvPr/>
        </p:nvSpPr>
        <p:spPr>
          <a:xfrm>
            <a:off x="3840312" y="5953529"/>
            <a:ext cx="2478405" cy="1169551"/>
          </a:xfrm>
          <a:prstGeom prst="rect">
            <a:avLst/>
          </a:prstGeom>
          <a:noFill/>
        </p:spPr>
        <p:txBody>
          <a:bodyPr wrap="square" rtlCol="0">
            <a:spAutoFit/>
          </a:bodyPr>
          <a:lstStyle/>
          <a:p>
            <a:r>
              <a:rPr kumimoji="1" lang="ja-JP" altLang="en-US" sz="1400" dirty="0">
                <a:latin typeface="M+ 1c light" panose="020B0403020204020204" pitchFamily="50" charset="-128"/>
                <a:ea typeface="M+ 1c light" panose="020B0403020204020204" pitchFamily="50" charset="-128"/>
                <a:cs typeface="M+ 1c light" panose="020B0403020204020204" pitchFamily="50" charset="-128"/>
              </a:rPr>
              <a:t>測定</a:t>
            </a:r>
            <a:r>
              <a:rPr kumimoji="1" lang="ja-JP" altLang="en-US" sz="1400">
                <a:latin typeface="M+ 1c light" panose="020B0403020204020204" pitchFamily="50" charset="-128"/>
                <a:ea typeface="M+ 1c light" panose="020B0403020204020204" pitchFamily="50" charset="-128"/>
                <a:cs typeface="M+ 1c light" panose="020B0403020204020204" pitchFamily="50" charset="-128"/>
              </a:rPr>
              <a:t>モード</a:t>
            </a:r>
            <a:r>
              <a:rPr kumimoji="1" lang="en-US" altLang="ja-JP" sz="1400" dirty="0">
                <a:latin typeface="M+ 1c light" panose="020B0403020204020204" pitchFamily="50" charset="-128"/>
                <a:ea typeface="M+ 1c light" panose="020B0403020204020204" pitchFamily="50" charset="-128"/>
                <a:cs typeface="M+ 1c light" panose="020B0403020204020204" pitchFamily="50" charset="-128"/>
              </a:rPr>
              <a:t>(2</a:t>
            </a:r>
            <a:r>
              <a:rPr kumimoji="1" lang="ja-JP" altLang="en-US" sz="1400">
                <a:latin typeface="M+ 1c light" panose="020B0403020204020204" pitchFamily="50" charset="-128"/>
                <a:ea typeface="M+ 1c light" panose="020B0403020204020204" pitchFamily="50" charset="-128"/>
                <a:cs typeface="M+ 1c light" panose="020B0403020204020204" pitchFamily="50" charset="-128"/>
              </a:rPr>
              <a:t>種</a:t>
            </a:r>
            <a:r>
              <a:rPr kumimoji="1" lang="en-US" altLang="ja-JP" sz="1400" dirty="0">
                <a:latin typeface="M+ 1c light" panose="020B0403020204020204" pitchFamily="50" charset="-128"/>
                <a:ea typeface="M+ 1c light" panose="020B0403020204020204" pitchFamily="50" charset="-128"/>
                <a:cs typeface="M+ 1c light" panose="020B0403020204020204" pitchFamily="50" charset="-128"/>
              </a:rPr>
              <a:t>) </a:t>
            </a:r>
          </a:p>
          <a:p>
            <a:r>
              <a:rPr kumimoji="1" lang="en-US" altLang="ja-JP" sz="1400" dirty="0">
                <a:latin typeface="M+ 1c light" panose="020B0403020204020204" pitchFamily="50" charset="-128"/>
                <a:ea typeface="M+ 1c light" panose="020B0403020204020204" pitchFamily="50" charset="-128"/>
                <a:cs typeface="M+ 1c light" panose="020B0403020204020204" pitchFamily="50" charset="-128"/>
              </a:rPr>
              <a:t>0:</a:t>
            </a:r>
            <a:r>
              <a:rPr kumimoji="1" lang="ja-JP" altLang="en-US" sz="1400">
                <a:latin typeface="M+ 1c light" panose="020B0403020204020204" pitchFamily="50" charset="-128"/>
                <a:ea typeface="M+ 1c light" panose="020B0403020204020204" pitchFamily="50" charset="-128"/>
                <a:cs typeface="M+ 1c light" panose="020B0403020204020204" pitchFamily="50" charset="-128"/>
              </a:rPr>
              <a:t>カラー</a:t>
            </a:r>
            <a:endParaRPr kumimoji="1" lang="en-US" altLang="ja-JP" sz="1400" dirty="0">
              <a:latin typeface="M+ 1c light" panose="020B0403020204020204" pitchFamily="50" charset="-128"/>
              <a:ea typeface="M+ 1c light" panose="020B0403020204020204" pitchFamily="50" charset="-128"/>
              <a:cs typeface="M+ 1c light" panose="020B0403020204020204" pitchFamily="50" charset="-128"/>
            </a:endParaRPr>
          </a:p>
          <a:p>
            <a:r>
              <a:rPr kumimoji="1" lang="en-US" altLang="ja-JP" sz="1400" dirty="0">
                <a:latin typeface="M+ 1c light" panose="020B0403020204020204" pitchFamily="50" charset="-128"/>
                <a:ea typeface="M+ 1c light" panose="020B0403020204020204" pitchFamily="50" charset="-128"/>
                <a:cs typeface="M+ 1c light" panose="020B0403020204020204" pitchFamily="50" charset="-128"/>
              </a:rPr>
              <a:t>1:RGB</a:t>
            </a:r>
          </a:p>
          <a:p>
            <a:endParaRPr kumimoji="1" lang="en-US" altLang="ja-JP" sz="1400" dirty="0">
              <a:latin typeface="M+ 1c light" panose="020B0403020204020204" pitchFamily="50" charset="-128"/>
              <a:ea typeface="M+ 1c light" panose="020B0403020204020204" pitchFamily="50" charset="-128"/>
              <a:cs typeface="M+ 1c light" panose="020B0403020204020204" pitchFamily="50" charset="-128"/>
            </a:endParaRPr>
          </a:p>
          <a:p>
            <a:r>
              <a:rPr kumimoji="1" lang="en-US" altLang="ja-JP" sz="1400" dirty="0">
                <a:latin typeface="M+ 1c light" panose="020B0403020204020204" pitchFamily="50" charset="-128"/>
                <a:ea typeface="M+ 1c light" panose="020B0403020204020204" pitchFamily="50" charset="-128"/>
                <a:cs typeface="M+ 1c light" panose="020B0403020204020204" pitchFamily="50" charset="-128"/>
              </a:rPr>
              <a:t>Reset</a:t>
            </a:r>
            <a:r>
              <a:rPr kumimoji="1" lang="ja-JP" altLang="en-US" sz="1400" dirty="0">
                <a:latin typeface="M+ 1c light" panose="020B0403020204020204" pitchFamily="50" charset="-128"/>
                <a:ea typeface="M+ 1c light" panose="020B0403020204020204" pitchFamily="50" charset="-128"/>
                <a:cs typeface="M+ 1c light" panose="020B0403020204020204" pitchFamily="50" charset="-128"/>
              </a:rPr>
              <a:t>ボタン</a:t>
            </a:r>
            <a:r>
              <a:rPr kumimoji="1" lang="ja-JP" altLang="en-US" sz="1400">
                <a:latin typeface="M+ 1c light" panose="020B0403020204020204" pitchFamily="50" charset="-128"/>
                <a:ea typeface="M+ 1c light" panose="020B0403020204020204" pitchFamily="50" charset="-128"/>
                <a:cs typeface="M+ 1c light" panose="020B0403020204020204" pitchFamily="50" charset="-128"/>
              </a:rPr>
              <a:t>：</a:t>
            </a:r>
            <a:r>
              <a:rPr kumimoji="1" lang="ja-JP" altLang="en-US" sz="1400">
                <a:solidFill>
                  <a:srgbClr val="FF0000"/>
                </a:solidFill>
                <a:latin typeface="M+ 1c light" panose="020B0403020204020204" pitchFamily="50" charset="-128"/>
                <a:ea typeface="M+ 1c light" panose="020B0403020204020204" pitchFamily="50" charset="-128"/>
                <a:cs typeface="M+ 1c light" panose="020B0403020204020204" pitchFamily="50" charset="-128"/>
              </a:rPr>
              <a:t>使用不可</a:t>
            </a:r>
            <a:endParaRPr kumimoji="1" lang="en-US" altLang="ja-JP" sz="1100" dirty="0">
              <a:solidFill>
                <a:srgbClr val="FF0000"/>
              </a:solidFill>
              <a:latin typeface="M+ 1c light" panose="020B0403020204020204" pitchFamily="50" charset="-128"/>
              <a:ea typeface="M+ 1c light" panose="020B0403020204020204" pitchFamily="50" charset="-128"/>
              <a:cs typeface="M+ 1c light" panose="020B0403020204020204" pitchFamily="50" charset="-128"/>
            </a:endParaRPr>
          </a:p>
        </p:txBody>
      </p:sp>
    </p:spTree>
    <p:extLst>
      <p:ext uri="{BB962C8B-B14F-4D97-AF65-F5344CB8AC3E}">
        <p14:creationId xmlns:p14="http://schemas.microsoft.com/office/powerpoint/2010/main" val="418777408"/>
      </p:ext>
    </p:extLst>
  </p:cSld>
  <p:clrMapOvr>
    <a:masterClrMapping/>
  </p:clrMapOvr>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737</TotalTime>
  <Words>1647</Words>
  <Application>Microsoft Office PowerPoint</Application>
  <PresentationFormat>A4 210 x 297 mm</PresentationFormat>
  <Paragraphs>307</Paragraphs>
  <Slides>11</Slides>
  <Notes>0</Notes>
  <HiddenSlides>0</HiddenSlides>
  <MMClips>0</MMClips>
  <ScaleCrop>false</ScaleCrop>
  <HeadingPairs>
    <vt:vector size="6" baseType="variant">
      <vt:variant>
        <vt:lpstr>使用されているフォント</vt:lpstr>
      </vt:variant>
      <vt:variant>
        <vt:i4>14</vt:i4>
      </vt:variant>
      <vt:variant>
        <vt:lpstr>テーマ</vt:lpstr>
      </vt:variant>
      <vt:variant>
        <vt:i4>1</vt:i4>
      </vt:variant>
      <vt:variant>
        <vt:lpstr>スライド タイトル</vt:lpstr>
      </vt:variant>
      <vt:variant>
        <vt:i4>11</vt:i4>
      </vt:variant>
    </vt:vector>
  </HeadingPairs>
  <TitlesOfParts>
    <vt:vector size="26" baseType="lpstr">
      <vt:lpstr>M+ 1c heavy</vt:lpstr>
      <vt:lpstr>M+ 1c light</vt:lpstr>
      <vt:lpstr>M+ 1c medium</vt:lpstr>
      <vt:lpstr>M+ 1m medium</vt:lpstr>
      <vt:lpstr>M+ 1p medium</vt:lpstr>
      <vt:lpstr>M+ 2c black</vt:lpstr>
      <vt:lpstr>M+ 2p heavy</vt:lpstr>
      <vt:lpstr>M+ 2p light</vt:lpstr>
      <vt:lpstr>M+ 2p medium</vt:lpstr>
      <vt:lpstr>游ゴシック</vt:lpstr>
      <vt:lpstr>游ゴシック Light</vt:lpstr>
      <vt:lpstr>Arial</vt:lpstr>
      <vt:lpstr>Calibri</vt:lpstr>
      <vt:lpstr>Calibri Light</vt:lpstr>
      <vt:lpstr>Office テーマ</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航志郎 東奥</dc:creator>
  <cp:lastModifiedBy>航志郎 東奥</cp:lastModifiedBy>
  <cp:revision>51</cp:revision>
  <dcterms:created xsi:type="dcterms:W3CDTF">2018-11-09T13:39:22Z</dcterms:created>
  <dcterms:modified xsi:type="dcterms:W3CDTF">2018-11-20T20:07:35Z</dcterms:modified>
</cp:coreProperties>
</file>